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jFwWmlI9gyA5SC6K68k7x6Q6b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 name="Shape 20"/>
        <p:cNvGrpSpPr/>
        <p:nvPr/>
      </p:nvGrpSpPr>
      <p:grpSpPr>
        <a:xfrm>
          <a:off x="0" y="0"/>
          <a:ext cx="0" cy="0"/>
          <a:chOff x="0" y="0"/>
          <a:chExt cx="0" cy="0"/>
        </a:xfrm>
      </p:grpSpPr>
      <p:sp>
        <p:nvSpPr>
          <p:cNvPr id="21" name="Google Shape;21;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 name="Google Shape;22;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7"/>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1600"/>
              </a:spcBef>
              <a:spcAft>
                <a:spcPts val="0"/>
              </a:spcAft>
              <a:buClr>
                <a:schemeClr val="dk1"/>
              </a:buClr>
              <a:buSzPts val="1400"/>
              <a:buChar char="○"/>
              <a:defRPr>
                <a:solidFill>
                  <a:schemeClr val="dk1"/>
                </a:solidFill>
              </a:defRPr>
            </a:lvl2pPr>
            <a:lvl3pPr indent="-317500" lvl="2" marL="1371600" algn="l">
              <a:lnSpc>
                <a:spcPct val="115000"/>
              </a:lnSpc>
              <a:spcBef>
                <a:spcPts val="1600"/>
              </a:spcBef>
              <a:spcAft>
                <a:spcPts val="0"/>
              </a:spcAft>
              <a:buClr>
                <a:schemeClr val="dk1"/>
              </a:buClr>
              <a:buSzPts val="1400"/>
              <a:buChar char="■"/>
              <a:defRPr>
                <a:solidFill>
                  <a:schemeClr val="dk1"/>
                </a:solidFill>
              </a:defRPr>
            </a:lvl3pPr>
            <a:lvl4pPr indent="-317500" lvl="3" marL="1828800" algn="l">
              <a:lnSpc>
                <a:spcPct val="115000"/>
              </a:lnSpc>
              <a:spcBef>
                <a:spcPts val="1600"/>
              </a:spcBef>
              <a:spcAft>
                <a:spcPts val="0"/>
              </a:spcAft>
              <a:buClr>
                <a:schemeClr val="dk1"/>
              </a:buClr>
              <a:buSzPts val="1400"/>
              <a:buChar char="●"/>
              <a:defRPr>
                <a:solidFill>
                  <a:schemeClr val="dk1"/>
                </a:solidFill>
              </a:defRPr>
            </a:lvl4pPr>
            <a:lvl5pPr indent="-317500" lvl="4" marL="2286000" algn="l">
              <a:lnSpc>
                <a:spcPct val="115000"/>
              </a:lnSpc>
              <a:spcBef>
                <a:spcPts val="1600"/>
              </a:spcBef>
              <a:spcAft>
                <a:spcPts val="0"/>
              </a:spcAft>
              <a:buClr>
                <a:schemeClr val="dk1"/>
              </a:buClr>
              <a:buSzPts val="1400"/>
              <a:buChar char="○"/>
              <a:defRPr>
                <a:solidFill>
                  <a:schemeClr val="dk1"/>
                </a:solidFill>
              </a:defRPr>
            </a:lvl5pPr>
            <a:lvl6pPr indent="-317500" lvl="5" marL="2743200" algn="l">
              <a:lnSpc>
                <a:spcPct val="115000"/>
              </a:lnSpc>
              <a:spcBef>
                <a:spcPts val="1600"/>
              </a:spcBef>
              <a:spcAft>
                <a:spcPts val="0"/>
              </a:spcAft>
              <a:buClr>
                <a:schemeClr val="dk1"/>
              </a:buClr>
              <a:buSzPts val="1400"/>
              <a:buChar char="■"/>
              <a:defRPr>
                <a:solidFill>
                  <a:schemeClr val="dk1"/>
                </a:solidFill>
              </a:defRPr>
            </a:lvl6pPr>
            <a:lvl7pPr indent="-317500" lvl="6" marL="3200400" algn="l">
              <a:lnSpc>
                <a:spcPct val="115000"/>
              </a:lnSpc>
              <a:spcBef>
                <a:spcPts val="1600"/>
              </a:spcBef>
              <a:spcAft>
                <a:spcPts val="0"/>
              </a:spcAft>
              <a:buClr>
                <a:schemeClr val="dk1"/>
              </a:buClr>
              <a:buSzPts val="1400"/>
              <a:buChar char="●"/>
              <a:defRPr>
                <a:solidFill>
                  <a:schemeClr val="dk1"/>
                </a:solidFill>
              </a:defRPr>
            </a:lvl7pPr>
            <a:lvl8pPr indent="-317500" lvl="7" marL="3657600" algn="l">
              <a:lnSpc>
                <a:spcPct val="115000"/>
              </a:lnSpc>
              <a:spcBef>
                <a:spcPts val="1600"/>
              </a:spcBef>
              <a:spcAft>
                <a:spcPts val="0"/>
              </a:spcAft>
              <a:buClr>
                <a:schemeClr val="dk1"/>
              </a:buClr>
              <a:buSzPts val="1400"/>
              <a:buChar char="○"/>
              <a:defRPr>
                <a:solidFill>
                  <a:schemeClr val="dk1"/>
                </a:solidFill>
              </a:defRPr>
            </a:lvl8pPr>
            <a:lvl9pPr indent="-317500" lvl="8" marL="4114800" algn="l">
              <a:lnSpc>
                <a:spcPct val="115000"/>
              </a:lnSpc>
              <a:spcBef>
                <a:spcPts val="1600"/>
              </a:spcBef>
              <a:spcAft>
                <a:spcPts val="1600"/>
              </a:spcAft>
              <a:buClr>
                <a:schemeClr val="dk1"/>
              </a:buClr>
              <a:buSzPts val="1400"/>
              <a:buChar char="■"/>
              <a:defRPr>
                <a:solidFill>
                  <a:schemeClr val="dk1"/>
                </a:solidFill>
              </a:defRPr>
            </a:lvl9pPr>
          </a:lstStyle>
          <a:p/>
        </p:txBody>
      </p:sp>
      <p:sp>
        <p:nvSpPr>
          <p:cNvPr id="42" name="Google Shape;4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1600"/>
              </a:spcBef>
              <a:spcAft>
                <a:spcPts val="160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23.jpg"/><Relationship Id="rId5"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g"/><Relationship Id="rId4" Type="http://schemas.openxmlformats.org/officeDocument/2006/relationships/image" Target="../media/image29.jpg"/><Relationship Id="rId5"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8.jpg"/><Relationship Id="rId5"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309570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Properties Design - Cereal Box Book</a:t>
            </a:r>
            <a:endParaRPr/>
          </a:p>
        </p:txBody>
      </p:sp>
      <p:sp>
        <p:nvSpPr>
          <p:cNvPr id="55" name="Google Shape;55;p1"/>
          <p:cNvSpPr txBox="1"/>
          <p:nvPr/>
        </p:nvSpPr>
        <p:spPr>
          <a:xfrm>
            <a:off x="50500" y="4632550"/>
            <a:ext cx="2726700" cy="2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6" name="Google Shape;56;p1"/>
          <p:cNvPicPr preferRelativeResize="0"/>
          <p:nvPr/>
        </p:nvPicPr>
        <p:blipFill rotWithShape="1">
          <a:blip r:embed="rId3">
            <a:alphaModFix/>
          </a:blip>
          <a:srcRect b="0" l="0" r="0" t="0"/>
          <a:stretch/>
        </p:blipFill>
        <p:spPr>
          <a:xfrm>
            <a:off x="3280900" y="80950"/>
            <a:ext cx="2582200" cy="3442949"/>
          </a:xfrm>
          <a:prstGeom prst="rect">
            <a:avLst/>
          </a:prstGeom>
          <a:noFill/>
          <a:ln>
            <a:noFill/>
          </a:ln>
        </p:spPr>
      </p:pic>
      <p:pic>
        <p:nvPicPr>
          <p:cNvPr id="57" name="Google Shape;57;p1"/>
          <p:cNvPicPr preferRelativeResize="0"/>
          <p:nvPr/>
        </p:nvPicPr>
        <p:blipFill rotWithShape="1">
          <a:blip r:embed="rId4">
            <a:alphaModFix/>
          </a:blip>
          <a:srcRect b="18836" l="25106" r="23454" t="9678"/>
          <a:stretch/>
        </p:blipFill>
        <p:spPr>
          <a:xfrm>
            <a:off x="826925" y="80950"/>
            <a:ext cx="1858080" cy="3442949"/>
          </a:xfrm>
          <a:prstGeom prst="rect">
            <a:avLst/>
          </a:prstGeom>
          <a:noFill/>
          <a:ln>
            <a:noFill/>
          </a:ln>
        </p:spPr>
      </p:pic>
      <p:pic>
        <p:nvPicPr>
          <p:cNvPr id="58" name="Google Shape;58;p1"/>
          <p:cNvPicPr preferRelativeResize="0"/>
          <p:nvPr/>
        </p:nvPicPr>
        <p:blipFill rotWithShape="1">
          <a:blip r:embed="rId5">
            <a:alphaModFix/>
          </a:blip>
          <a:srcRect b="0" l="11933" r="7433" t="0"/>
          <a:stretch/>
        </p:blipFill>
        <p:spPr>
          <a:xfrm>
            <a:off x="6459000" y="80948"/>
            <a:ext cx="2082052" cy="3442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Let’s get started!</a:t>
            </a:r>
            <a:endParaRPr/>
          </a:p>
        </p:txBody>
      </p:sp>
      <p:sp>
        <p:nvSpPr>
          <p:cNvPr id="123" name="Google Shape;123;p10"/>
          <p:cNvSpPr txBox="1"/>
          <p:nvPr>
            <p:ph idx="1" type="body"/>
          </p:nvPr>
        </p:nvSpPr>
        <p:spPr>
          <a:xfrm>
            <a:off x="311700" y="1152475"/>
            <a:ext cx="41868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Most cereal boxes will work. Try not to get the Giant “feed a small army” size. The reason for that is that your paper will need to fit it. This Life Cereal box was just about perfect. You’ll see some of the adjustments made later.</a:t>
            </a:r>
            <a:endParaRPr/>
          </a:p>
          <a:p>
            <a:pPr indent="0" lvl="0" marL="0" rtl="0" algn="l">
              <a:lnSpc>
                <a:spcPct val="115000"/>
              </a:lnSpc>
              <a:spcBef>
                <a:spcPts val="1600"/>
              </a:spcBef>
              <a:spcAft>
                <a:spcPts val="1600"/>
              </a:spcAft>
              <a:buSzPts val="1800"/>
              <a:buNone/>
            </a:pPr>
            <a:r>
              <a:rPr lang="en"/>
              <a:t>Start with taking out the cereal. I recommend eating it!</a:t>
            </a:r>
            <a:endParaRPr/>
          </a:p>
        </p:txBody>
      </p:sp>
      <p:pic>
        <p:nvPicPr>
          <p:cNvPr id="124" name="Google Shape;124;p10"/>
          <p:cNvPicPr preferRelativeResize="0"/>
          <p:nvPr/>
        </p:nvPicPr>
        <p:blipFill rotWithShape="1">
          <a:blip r:embed="rId3">
            <a:alphaModFix/>
          </a:blip>
          <a:srcRect b="0" l="0" r="0" t="0"/>
          <a:stretch/>
        </p:blipFill>
        <p:spPr>
          <a:xfrm>
            <a:off x="4934175" y="661263"/>
            <a:ext cx="3820975"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one</a:t>
            </a:r>
            <a:endParaRPr/>
          </a:p>
        </p:txBody>
      </p:sp>
      <p:sp>
        <p:nvSpPr>
          <p:cNvPr id="130" name="Google Shape;130;p11"/>
          <p:cNvSpPr txBox="1"/>
          <p:nvPr>
            <p:ph idx="1" type="body"/>
          </p:nvPr>
        </p:nvSpPr>
        <p:spPr>
          <a:xfrm>
            <a:off x="311700" y="1152475"/>
            <a:ext cx="43227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Cut the top, tabs, and side off of the box so that you wind up with your box looking like this.</a:t>
            </a:r>
            <a:endParaRPr/>
          </a:p>
          <a:p>
            <a:pPr indent="0" lvl="0" marL="0" rtl="0" algn="l">
              <a:lnSpc>
                <a:spcPct val="115000"/>
              </a:lnSpc>
              <a:spcBef>
                <a:spcPts val="1600"/>
              </a:spcBef>
              <a:spcAft>
                <a:spcPts val="0"/>
              </a:spcAft>
              <a:buSzPts val="1800"/>
              <a:buNone/>
            </a:pPr>
            <a:r>
              <a:rPr lang="en"/>
              <a:t>You can throw the top and bottom away.</a:t>
            </a:r>
            <a:endParaRPr/>
          </a:p>
          <a:p>
            <a:pPr indent="0" lvl="0" marL="0" rtl="0" algn="l">
              <a:lnSpc>
                <a:spcPct val="115000"/>
              </a:lnSpc>
              <a:spcBef>
                <a:spcPts val="1600"/>
              </a:spcBef>
              <a:spcAft>
                <a:spcPts val="1600"/>
              </a:spcAft>
              <a:buSzPts val="1800"/>
              <a:buNone/>
            </a:pPr>
            <a:r>
              <a:rPr b="1" i="1" lang="en"/>
              <a:t>***Be very careful cutting the one side because we are going to use it later!</a:t>
            </a:r>
            <a:endParaRPr b="1" i="1"/>
          </a:p>
        </p:txBody>
      </p:sp>
      <p:pic>
        <p:nvPicPr>
          <p:cNvPr id="131" name="Google Shape;131;p11"/>
          <p:cNvPicPr preferRelativeResize="0"/>
          <p:nvPr/>
        </p:nvPicPr>
        <p:blipFill rotWithShape="1">
          <a:blip r:embed="rId3">
            <a:alphaModFix/>
          </a:blip>
          <a:srcRect b="0" l="0" r="0" t="0"/>
          <a:stretch/>
        </p:blipFill>
        <p:spPr>
          <a:xfrm>
            <a:off x="4934100" y="661263"/>
            <a:ext cx="3820977" cy="3820977"/>
          </a:xfrm>
          <a:prstGeom prst="rect">
            <a:avLst/>
          </a:prstGeom>
          <a:noFill/>
          <a:ln>
            <a:noFill/>
          </a:ln>
        </p:spPr>
      </p:pic>
      <p:sp>
        <p:nvSpPr>
          <p:cNvPr id="132" name="Google Shape;132;p11"/>
          <p:cNvSpPr/>
          <p:nvPr/>
        </p:nvSpPr>
        <p:spPr>
          <a:xfrm>
            <a:off x="6016675" y="2855375"/>
            <a:ext cx="1926300" cy="572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1"/>
          <p:cNvSpPr txBox="1"/>
          <p:nvPr/>
        </p:nvSpPr>
        <p:spPr>
          <a:xfrm>
            <a:off x="5943600" y="3379700"/>
            <a:ext cx="1733700" cy="33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highlight>
                  <a:srgbClr val="000000"/>
                </a:highlight>
                <a:latin typeface="Arial"/>
                <a:ea typeface="Arial"/>
                <a:cs typeface="Arial"/>
                <a:sym typeface="Arial"/>
              </a:rPr>
              <a:t>This is very important to keep!</a:t>
            </a:r>
            <a:endParaRPr b="1" i="0" sz="1400" u="none" cap="none" strike="noStrike">
              <a:solidFill>
                <a:srgbClr val="FFFFFF"/>
              </a:solidFill>
              <a:highlight>
                <a:srgbClr val="00000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2"/>
          <p:cNvSpPr txBox="1"/>
          <p:nvPr>
            <p:ph type="title"/>
          </p:nvPr>
        </p:nvSpPr>
        <p:spPr>
          <a:xfrm>
            <a:off x="311700" y="24965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Step two</a:t>
            </a:r>
            <a:endParaRPr/>
          </a:p>
        </p:txBody>
      </p:sp>
      <p:sp>
        <p:nvSpPr>
          <p:cNvPr id="139" name="Google Shape;139;p12"/>
          <p:cNvSpPr txBox="1"/>
          <p:nvPr>
            <p:ph idx="1" type="body"/>
          </p:nvPr>
        </p:nvSpPr>
        <p:spPr>
          <a:xfrm>
            <a:off x="311700" y="1157750"/>
            <a:ext cx="3427500" cy="356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lang="en" sz="1800"/>
              <a:t>Next you’ll take your straw, and cut it to the width of your side piece. You’ll need a total of 4 of these. I was able to get all 4 from 1 straw.</a:t>
            </a:r>
            <a:endParaRPr sz="1800"/>
          </a:p>
        </p:txBody>
      </p:sp>
      <p:pic>
        <p:nvPicPr>
          <p:cNvPr id="140" name="Google Shape;140;p12"/>
          <p:cNvPicPr preferRelativeResize="0"/>
          <p:nvPr/>
        </p:nvPicPr>
        <p:blipFill rotWithShape="1">
          <a:blip r:embed="rId3">
            <a:alphaModFix/>
          </a:blip>
          <a:srcRect b="10927" l="10098" r="2166" t="4104"/>
          <a:stretch/>
        </p:blipFill>
        <p:spPr>
          <a:xfrm>
            <a:off x="4441700" y="538375"/>
            <a:ext cx="4135751" cy="400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three</a:t>
            </a:r>
            <a:endParaRPr/>
          </a:p>
        </p:txBody>
      </p:sp>
      <p:sp>
        <p:nvSpPr>
          <p:cNvPr id="146" name="Google Shape;146;p13"/>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You’re going to glue the 4 straw pieces to your side piece evenly spaced out.</a:t>
            </a:r>
            <a:endParaRPr/>
          </a:p>
        </p:txBody>
      </p:sp>
      <p:pic>
        <p:nvPicPr>
          <p:cNvPr id="147" name="Google Shape;147;p13"/>
          <p:cNvPicPr preferRelativeResize="0"/>
          <p:nvPr/>
        </p:nvPicPr>
        <p:blipFill rotWithShape="1">
          <a:blip r:embed="rId3">
            <a:alphaModFix/>
          </a:blip>
          <a:srcRect b="0" l="0" r="0" t="0"/>
          <a:stretch/>
        </p:blipFill>
        <p:spPr>
          <a:xfrm>
            <a:off x="365500" y="1903575"/>
            <a:ext cx="3697173" cy="2772872"/>
          </a:xfrm>
          <a:prstGeom prst="rect">
            <a:avLst/>
          </a:prstGeom>
          <a:noFill/>
          <a:ln>
            <a:noFill/>
          </a:ln>
        </p:spPr>
      </p:pic>
      <p:cxnSp>
        <p:nvCxnSpPr>
          <p:cNvPr id="148" name="Google Shape;148;p13"/>
          <p:cNvCxnSpPr/>
          <p:nvPr/>
        </p:nvCxnSpPr>
        <p:spPr>
          <a:xfrm>
            <a:off x="4232275" y="2854975"/>
            <a:ext cx="702600" cy="11400"/>
          </a:xfrm>
          <a:prstGeom prst="straightConnector1">
            <a:avLst/>
          </a:prstGeom>
          <a:noFill/>
          <a:ln cap="flat" cmpd="sng" w="38100">
            <a:solidFill>
              <a:srgbClr val="FFFFFF"/>
            </a:solidFill>
            <a:prstDash val="solid"/>
            <a:round/>
            <a:headEnd len="sm" w="sm" type="none"/>
            <a:tailEnd len="med" w="med" type="triangle"/>
          </a:ln>
        </p:spPr>
      </p:cxnSp>
      <p:pic>
        <p:nvPicPr>
          <p:cNvPr id="149" name="Google Shape;149;p13"/>
          <p:cNvPicPr preferRelativeResize="0"/>
          <p:nvPr/>
        </p:nvPicPr>
        <p:blipFill rotWithShape="1">
          <a:blip r:embed="rId4">
            <a:alphaModFix/>
          </a:blip>
          <a:srcRect b="0" l="0" r="0" t="0"/>
          <a:stretch/>
        </p:blipFill>
        <p:spPr>
          <a:xfrm>
            <a:off x="5104475" y="855475"/>
            <a:ext cx="3820975" cy="382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four</a:t>
            </a:r>
            <a:endParaRPr/>
          </a:p>
        </p:txBody>
      </p:sp>
      <p:sp>
        <p:nvSpPr>
          <p:cNvPr id="155" name="Google Shape;155;p14"/>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You’re going to take your fabric (that goes with your theme) and cut it with about 1.5” spare on each side of your side piece </a:t>
            </a:r>
            <a:endParaRPr/>
          </a:p>
          <a:p>
            <a:pPr indent="0" lvl="0" marL="0" rtl="0" algn="l">
              <a:lnSpc>
                <a:spcPct val="115000"/>
              </a:lnSpc>
              <a:spcBef>
                <a:spcPts val="1600"/>
              </a:spcBef>
              <a:spcAft>
                <a:spcPts val="1600"/>
              </a:spcAft>
              <a:buSzPts val="1800"/>
              <a:buNone/>
            </a:pPr>
            <a:r>
              <a:rPr lang="en"/>
              <a:t>Then, You’ll begin using the hot glue (CAREFUL IT’S HOT!!!), to glue the fabric onto the side with the straws. Be sure to glue one section at  time and tuck the fabric up to the straws so that you get a nice binding bump.</a:t>
            </a:r>
            <a:endParaRPr/>
          </a:p>
        </p:txBody>
      </p:sp>
      <p:pic>
        <p:nvPicPr>
          <p:cNvPr id="156" name="Google Shape;156;p14"/>
          <p:cNvPicPr preferRelativeResize="0"/>
          <p:nvPr/>
        </p:nvPicPr>
        <p:blipFill rotWithShape="1">
          <a:blip r:embed="rId3">
            <a:alphaModFix/>
          </a:blip>
          <a:srcRect b="0" l="22943" r="31430" t="0"/>
          <a:stretch/>
        </p:blipFill>
        <p:spPr>
          <a:xfrm>
            <a:off x="4527800" y="390127"/>
            <a:ext cx="1990752" cy="4363246"/>
          </a:xfrm>
          <a:prstGeom prst="rect">
            <a:avLst/>
          </a:prstGeom>
          <a:noFill/>
          <a:ln>
            <a:noFill/>
          </a:ln>
        </p:spPr>
      </p:pic>
      <p:pic>
        <p:nvPicPr>
          <p:cNvPr id="157" name="Google Shape;157;p14"/>
          <p:cNvPicPr preferRelativeResize="0"/>
          <p:nvPr/>
        </p:nvPicPr>
        <p:blipFill rotWithShape="1">
          <a:blip r:embed="rId4">
            <a:alphaModFix/>
          </a:blip>
          <a:srcRect b="0" l="26112" r="30212" t="0"/>
          <a:stretch/>
        </p:blipFill>
        <p:spPr>
          <a:xfrm>
            <a:off x="7120792" y="390125"/>
            <a:ext cx="1447211" cy="44181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five</a:t>
            </a:r>
            <a:endParaRPr/>
          </a:p>
        </p:txBody>
      </p:sp>
      <p:sp>
        <p:nvSpPr>
          <p:cNvPr id="163" name="Google Shape;163;p15"/>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After you’ve glued the front, flip the binding over and you’ll make a diagonal cut from the corner of the fabric to the corner of the cardboard. </a:t>
            </a:r>
            <a:endParaRPr/>
          </a:p>
          <a:p>
            <a:pPr indent="0" lvl="0" marL="0" rtl="0" algn="l">
              <a:lnSpc>
                <a:spcPct val="115000"/>
              </a:lnSpc>
              <a:spcBef>
                <a:spcPts val="1600"/>
              </a:spcBef>
              <a:spcAft>
                <a:spcPts val="1600"/>
              </a:spcAft>
              <a:buSzPts val="1800"/>
              <a:buNone/>
            </a:pPr>
            <a:r>
              <a:rPr lang="en"/>
              <a:t>Then, glue down your small sides first followed by your long side.</a:t>
            </a:r>
            <a:endParaRPr/>
          </a:p>
        </p:txBody>
      </p:sp>
      <p:pic>
        <p:nvPicPr>
          <p:cNvPr id="164" name="Google Shape;164;p15"/>
          <p:cNvPicPr preferRelativeResize="0"/>
          <p:nvPr/>
        </p:nvPicPr>
        <p:blipFill rotWithShape="1">
          <a:blip r:embed="rId3">
            <a:alphaModFix/>
          </a:blip>
          <a:srcRect b="34838" l="0" r="0" t="28401"/>
          <a:stretch/>
        </p:blipFill>
        <p:spPr>
          <a:xfrm rot="5400000">
            <a:off x="5674000" y="1722828"/>
            <a:ext cx="4618752" cy="1697847"/>
          </a:xfrm>
          <a:prstGeom prst="rect">
            <a:avLst/>
          </a:prstGeom>
          <a:noFill/>
          <a:ln>
            <a:noFill/>
          </a:ln>
        </p:spPr>
      </p:pic>
      <p:sp>
        <p:nvSpPr>
          <p:cNvPr id="165" name="Google Shape;165;p15"/>
          <p:cNvSpPr/>
          <p:nvPr/>
        </p:nvSpPr>
        <p:spPr>
          <a:xfrm>
            <a:off x="4892550" y="262375"/>
            <a:ext cx="1642200" cy="44088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5"/>
          <p:cNvSpPr/>
          <p:nvPr/>
        </p:nvSpPr>
        <p:spPr>
          <a:xfrm>
            <a:off x="5151225" y="494875"/>
            <a:ext cx="1192200" cy="3992700"/>
          </a:xfrm>
          <a:prstGeom prst="rect">
            <a:avLst/>
          </a:prstGeom>
          <a:solidFill>
            <a:srgbClr val="F6B26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 name="Google Shape;167;p15"/>
          <p:cNvCxnSpPr/>
          <p:nvPr/>
        </p:nvCxnSpPr>
        <p:spPr>
          <a:xfrm>
            <a:off x="6343425" y="4487575"/>
            <a:ext cx="236100" cy="202500"/>
          </a:xfrm>
          <a:prstGeom prst="straightConnector1">
            <a:avLst/>
          </a:prstGeom>
          <a:noFill/>
          <a:ln cap="flat" cmpd="sng" w="9525">
            <a:solidFill>
              <a:schemeClr val="dk2"/>
            </a:solidFill>
            <a:prstDash val="solid"/>
            <a:round/>
            <a:headEnd len="sm" w="sm" type="none"/>
            <a:tailEnd len="sm" w="sm" type="none"/>
          </a:ln>
        </p:spPr>
      </p:cxnSp>
      <p:cxnSp>
        <p:nvCxnSpPr>
          <p:cNvPr id="168" name="Google Shape;168;p15"/>
          <p:cNvCxnSpPr/>
          <p:nvPr/>
        </p:nvCxnSpPr>
        <p:spPr>
          <a:xfrm>
            <a:off x="4892550" y="262375"/>
            <a:ext cx="281100" cy="221400"/>
          </a:xfrm>
          <a:prstGeom prst="straightConnector1">
            <a:avLst/>
          </a:prstGeom>
          <a:noFill/>
          <a:ln cap="flat" cmpd="sng" w="9525">
            <a:solidFill>
              <a:schemeClr val="dk2"/>
            </a:solidFill>
            <a:prstDash val="solid"/>
            <a:round/>
            <a:headEnd len="sm" w="sm" type="none"/>
            <a:tailEnd len="sm" w="sm" type="none"/>
          </a:ln>
        </p:spPr>
      </p:cxnSp>
      <p:cxnSp>
        <p:nvCxnSpPr>
          <p:cNvPr id="169" name="Google Shape;169;p15"/>
          <p:cNvCxnSpPr/>
          <p:nvPr/>
        </p:nvCxnSpPr>
        <p:spPr>
          <a:xfrm flipH="1">
            <a:off x="4898700" y="4486975"/>
            <a:ext cx="268800" cy="203700"/>
          </a:xfrm>
          <a:prstGeom prst="straightConnector1">
            <a:avLst/>
          </a:prstGeom>
          <a:noFill/>
          <a:ln cap="flat" cmpd="sng" w="9525">
            <a:solidFill>
              <a:schemeClr val="dk2"/>
            </a:solidFill>
            <a:prstDash val="solid"/>
            <a:round/>
            <a:headEnd len="sm" w="sm" type="none"/>
            <a:tailEnd len="sm" w="sm" type="none"/>
          </a:ln>
        </p:spPr>
      </p:cxnSp>
      <p:cxnSp>
        <p:nvCxnSpPr>
          <p:cNvPr id="170" name="Google Shape;170;p15"/>
          <p:cNvCxnSpPr/>
          <p:nvPr/>
        </p:nvCxnSpPr>
        <p:spPr>
          <a:xfrm flipH="1">
            <a:off x="6327200" y="281175"/>
            <a:ext cx="196200" cy="193800"/>
          </a:xfrm>
          <a:prstGeom prst="straightConnector1">
            <a:avLst/>
          </a:prstGeom>
          <a:noFill/>
          <a:ln cap="flat" cmpd="sng" w="9525">
            <a:solidFill>
              <a:schemeClr val="dk2"/>
            </a:solidFill>
            <a:prstDash val="solid"/>
            <a:round/>
            <a:headEnd len="sm" w="sm" type="none"/>
            <a:tailEnd len="sm" w="sm" type="none"/>
          </a:ln>
        </p:spPr>
      </p:cxnSp>
      <p:sp>
        <p:nvSpPr>
          <p:cNvPr id="171" name="Google Shape;171;p15"/>
          <p:cNvSpPr txBox="1"/>
          <p:nvPr/>
        </p:nvSpPr>
        <p:spPr>
          <a:xfrm>
            <a:off x="4012200" y="12675"/>
            <a:ext cx="6636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3F3F3"/>
                </a:solidFill>
                <a:latin typeface="Arial"/>
                <a:ea typeface="Arial"/>
                <a:cs typeface="Arial"/>
                <a:sym typeface="Arial"/>
              </a:rPr>
              <a:t>Cut Here</a:t>
            </a:r>
            <a:endParaRPr b="0" i="0" sz="1400" u="none" cap="none" strike="noStrike">
              <a:solidFill>
                <a:srgbClr val="F3F3F3"/>
              </a:solidFill>
              <a:latin typeface="Arial"/>
              <a:ea typeface="Arial"/>
              <a:cs typeface="Arial"/>
              <a:sym typeface="Arial"/>
            </a:endParaRPr>
          </a:p>
        </p:txBody>
      </p:sp>
      <p:cxnSp>
        <p:nvCxnSpPr>
          <p:cNvPr id="172" name="Google Shape;172;p15"/>
          <p:cNvCxnSpPr/>
          <p:nvPr/>
        </p:nvCxnSpPr>
        <p:spPr>
          <a:xfrm>
            <a:off x="4492750" y="347200"/>
            <a:ext cx="584700" cy="60900"/>
          </a:xfrm>
          <a:prstGeom prst="straightConnector1">
            <a:avLst/>
          </a:prstGeom>
          <a:noFill/>
          <a:ln cap="flat" cmpd="sng" w="28575">
            <a:solidFill>
              <a:srgbClr val="FFFFFF"/>
            </a:solidFill>
            <a:prstDash val="solid"/>
            <a:round/>
            <a:headEnd len="sm" w="sm" type="none"/>
            <a:tailEnd len="med" w="med" type="stealth"/>
          </a:ln>
        </p:spPr>
      </p:cxnSp>
      <p:sp>
        <p:nvSpPr>
          <p:cNvPr id="173" name="Google Shape;173;p15"/>
          <p:cNvSpPr txBox="1"/>
          <p:nvPr/>
        </p:nvSpPr>
        <p:spPr>
          <a:xfrm>
            <a:off x="6635875" y="4478125"/>
            <a:ext cx="6636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3F3F3"/>
                </a:solidFill>
                <a:latin typeface="Arial"/>
                <a:ea typeface="Arial"/>
                <a:cs typeface="Arial"/>
                <a:sym typeface="Arial"/>
              </a:rPr>
              <a:t>Cut Here</a:t>
            </a:r>
            <a:endParaRPr b="0" i="0" sz="1400" u="none" cap="none" strike="noStrike">
              <a:solidFill>
                <a:srgbClr val="F3F3F3"/>
              </a:solidFill>
              <a:latin typeface="Arial"/>
              <a:ea typeface="Arial"/>
              <a:cs typeface="Arial"/>
              <a:sym typeface="Arial"/>
            </a:endParaRPr>
          </a:p>
        </p:txBody>
      </p:sp>
      <p:sp>
        <p:nvSpPr>
          <p:cNvPr id="174" name="Google Shape;174;p15"/>
          <p:cNvSpPr txBox="1"/>
          <p:nvPr/>
        </p:nvSpPr>
        <p:spPr>
          <a:xfrm>
            <a:off x="6635875" y="125800"/>
            <a:ext cx="6636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3F3F3"/>
                </a:solidFill>
                <a:latin typeface="Arial"/>
                <a:ea typeface="Arial"/>
                <a:cs typeface="Arial"/>
                <a:sym typeface="Arial"/>
              </a:rPr>
              <a:t>Cut Here</a:t>
            </a:r>
            <a:endParaRPr b="0" i="0" sz="1400" u="none" cap="none" strike="noStrike">
              <a:solidFill>
                <a:srgbClr val="F3F3F3"/>
              </a:solidFill>
              <a:latin typeface="Arial"/>
              <a:ea typeface="Arial"/>
              <a:cs typeface="Arial"/>
              <a:sym typeface="Arial"/>
            </a:endParaRPr>
          </a:p>
        </p:txBody>
      </p:sp>
      <p:sp>
        <p:nvSpPr>
          <p:cNvPr id="175" name="Google Shape;175;p15"/>
          <p:cNvSpPr txBox="1"/>
          <p:nvPr/>
        </p:nvSpPr>
        <p:spPr>
          <a:xfrm>
            <a:off x="4012200" y="4478125"/>
            <a:ext cx="6636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3F3F3"/>
                </a:solidFill>
                <a:latin typeface="Arial"/>
                <a:ea typeface="Arial"/>
                <a:cs typeface="Arial"/>
                <a:sym typeface="Arial"/>
              </a:rPr>
              <a:t>Cut Here</a:t>
            </a:r>
            <a:endParaRPr b="0" i="0" sz="1400" u="none" cap="none" strike="noStrike">
              <a:solidFill>
                <a:srgbClr val="F3F3F3"/>
              </a:solidFill>
              <a:latin typeface="Arial"/>
              <a:ea typeface="Arial"/>
              <a:cs typeface="Arial"/>
              <a:sym typeface="Arial"/>
            </a:endParaRPr>
          </a:p>
        </p:txBody>
      </p:sp>
      <p:cxnSp>
        <p:nvCxnSpPr>
          <p:cNvPr id="176" name="Google Shape;176;p15"/>
          <p:cNvCxnSpPr>
            <a:stCxn id="175" idx="2"/>
          </p:cNvCxnSpPr>
          <p:nvPr/>
        </p:nvCxnSpPr>
        <p:spPr>
          <a:xfrm flipH="1" rot="10800000">
            <a:off x="4344000" y="4600225"/>
            <a:ext cx="660900" cy="99300"/>
          </a:xfrm>
          <a:prstGeom prst="straightConnector1">
            <a:avLst/>
          </a:prstGeom>
          <a:noFill/>
          <a:ln cap="flat" cmpd="sng" w="28575">
            <a:solidFill>
              <a:srgbClr val="F3F3F3"/>
            </a:solidFill>
            <a:prstDash val="solid"/>
            <a:round/>
            <a:headEnd len="sm" w="sm" type="none"/>
            <a:tailEnd len="med" w="med" type="stealth"/>
          </a:ln>
        </p:spPr>
      </p:cxnSp>
      <p:cxnSp>
        <p:nvCxnSpPr>
          <p:cNvPr id="177" name="Google Shape;177;p15"/>
          <p:cNvCxnSpPr/>
          <p:nvPr/>
        </p:nvCxnSpPr>
        <p:spPr>
          <a:xfrm rot="10800000">
            <a:off x="6455850" y="4588950"/>
            <a:ext cx="202500" cy="303600"/>
          </a:xfrm>
          <a:prstGeom prst="straightConnector1">
            <a:avLst/>
          </a:prstGeom>
          <a:noFill/>
          <a:ln cap="flat" cmpd="sng" w="28575">
            <a:solidFill>
              <a:srgbClr val="FFFFFF"/>
            </a:solidFill>
            <a:prstDash val="solid"/>
            <a:round/>
            <a:headEnd len="sm" w="sm" type="none"/>
            <a:tailEnd len="med" w="med" type="stealth"/>
          </a:ln>
        </p:spPr>
      </p:cxnSp>
      <p:cxnSp>
        <p:nvCxnSpPr>
          <p:cNvPr id="178" name="Google Shape;178;p15"/>
          <p:cNvCxnSpPr/>
          <p:nvPr/>
        </p:nvCxnSpPr>
        <p:spPr>
          <a:xfrm rot="10800000">
            <a:off x="6478350" y="438775"/>
            <a:ext cx="225000" cy="101100"/>
          </a:xfrm>
          <a:prstGeom prst="straightConnector1">
            <a:avLst/>
          </a:prstGeom>
          <a:noFill/>
          <a:ln cap="flat" cmpd="sng" w="28575">
            <a:solidFill>
              <a:srgbClr val="FFFFFF"/>
            </a:solidFill>
            <a:prstDash val="solid"/>
            <a:round/>
            <a:headEnd len="sm" w="sm" type="none"/>
            <a:tailEnd len="med" w="med" type="stealth"/>
          </a:ln>
        </p:spPr>
      </p:cxnSp>
      <p:sp>
        <p:nvSpPr>
          <p:cNvPr id="179" name="Google Shape;179;p15"/>
          <p:cNvSpPr txBox="1"/>
          <p:nvPr/>
        </p:nvSpPr>
        <p:spPr>
          <a:xfrm>
            <a:off x="5360775" y="4386475"/>
            <a:ext cx="984900" cy="10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Small Side</a:t>
            </a:r>
            <a:endParaRPr b="0" i="0" sz="1200" u="none" cap="none" strike="noStrike">
              <a:solidFill>
                <a:srgbClr val="000000"/>
              </a:solidFill>
              <a:latin typeface="Arial"/>
              <a:ea typeface="Arial"/>
              <a:cs typeface="Arial"/>
              <a:sym typeface="Arial"/>
            </a:endParaRPr>
          </a:p>
        </p:txBody>
      </p:sp>
      <p:sp>
        <p:nvSpPr>
          <p:cNvPr id="180" name="Google Shape;180;p15"/>
          <p:cNvSpPr txBox="1"/>
          <p:nvPr/>
        </p:nvSpPr>
        <p:spPr>
          <a:xfrm>
            <a:off x="5257975" y="234075"/>
            <a:ext cx="984900" cy="10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Small Side</a:t>
            </a:r>
            <a:endParaRPr b="0" i="0" sz="1200" u="none" cap="none" strike="noStrike">
              <a:solidFill>
                <a:srgbClr val="000000"/>
              </a:solidFill>
              <a:latin typeface="Arial"/>
              <a:ea typeface="Arial"/>
              <a:cs typeface="Arial"/>
              <a:sym typeface="Arial"/>
            </a:endParaRPr>
          </a:p>
        </p:txBody>
      </p:sp>
      <p:sp>
        <p:nvSpPr>
          <p:cNvPr id="181" name="Google Shape;181;p15"/>
          <p:cNvSpPr txBox="1"/>
          <p:nvPr/>
        </p:nvSpPr>
        <p:spPr>
          <a:xfrm rot="-5400000">
            <a:off x="4300650" y="2091975"/>
            <a:ext cx="12597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Long Side</a:t>
            </a:r>
            <a:endParaRPr b="0" i="0" sz="1400" u="none" cap="none" strike="noStrike">
              <a:solidFill>
                <a:srgbClr val="000000"/>
              </a:solidFill>
              <a:latin typeface="Arial"/>
              <a:ea typeface="Arial"/>
              <a:cs typeface="Arial"/>
              <a:sym typeface="Arial"/>
            </a:endParaRPr>
          </a:p>
        </p:txBody>
      </p:sp>
      <p:sp>
        <p:nvSpPr>
          <p:cNvPr id="182" name="Google Shape;182;p15"/>
          <p:cNvSpPr txBox="1"/>
          <p:nvPr/>
        </p:nvSpPr>
        <p:spPr>
          <a:xfrm rot="5400000">
            <a:off x="5900850" y="2320575"/>
            <a:ext cx="1259700" cy="2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Long Side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six</a:t>
            </a:r>
            <a:endParaRPr/>
          </a:p>
        </p:txBody>
      </p:sp>
      <p:sp>
        <p:nvSpPr>
          <p:cNvPr id="188" name="Google Shape;188;p16"/>
          <p:cNvSpPr txBox="1"/>
          <p:nvPr>
            <p:ph idx="1" type="body"/>
          </p:nvPr>
        </p:nvSpPr>
        <p:spPr>
          <a:xfrm>
            <a:off x="311700" y="1152475"/>
            <a:ext cx="3633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Next, lay your fabric out and cut enough fabric to allow for 1.5” on the long side and 2” on the short side.</a:t>
            </a:r>
            <a:endParaRPr/>
          </a:p>
          <a:p>
            <a:pPr indent="0" lvl="0" marL="0" rtl="0" algn="l">
              <a:lnSpc>
                <a:spcPct val="115000"/>
              </a:lnSpc>
              <a:spcBef>
                <a:spcPts val="1600"/>
              </a:spcBef>
              <a:spcAft>
                <a:spcPts val="1600"/>
              </a:spcAft>
              <a:buSzPts val="1800"/>
              <a:buNone/>
            </a:pPr>
            <a:r>
              <a:rPr lang="en"/>
              <a:t>After you have your fabric cut, lay your unfolded box centered on the fabric. Then cut the corners off of all four corners.</a:t>
            </a:r>
            <a:endParaRPr/>
          </a:p>
        </p:txBody>
      </p:sp>
      <p:pic>
        <p:nvPicPr>
          <p:cNvPr id="189" name="Google Shape;189;p16"/>
          <p:cNvPicPr preferRelativeResize="0"/>
          <p:nvPr/>
        </p:nvPicPr>
        <p:blipFill rotWithShape="1">
          <a:blip r:embed="rId3">
            <a:alphaModFix/>
          </a:blip>
          <a:srcRect b="0" l="0" r="0" t="0"/>
          <a:stretch/>
        </p:blipFill>
        <p:spPr>
          <a:xfrm rot="5400000">
            <a:off x="4631550" y="228449"/>
            <a:ext cx="3640526" cy="4854024"/>
          </a:xfrm>
          <a:prstGeom prst="rect">
            <a:avLst/>
          </a:prstGeom>
          <a:noFill/>
          <a:ln>
            <a:noFill/>
          </a:ln>
        </p:spPr>
      </p:pic>
      <p:sp>
        <p:nvSpPr>
          <p:cNvPr id="190" name="Google Shape;190;p16"/>
          <p:cNvSpPr txBox="1"/>
          <p:nvPr/>
        </p:nvSpPr>
        <p:spPr>
          <a:xfrm>
            <a:off x="4377600" y="1598400"/>
            <a:ext cx="504000" cy="14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1.5”</a:t>
            </a:r>
            <a:endParaRPr b="0" i="0" sz="1400" u="none" cap="none" strike="noStrike">
              <a:solidFill>
                <a:srgbClr val="FFFFFF"/>
              </a:solidFill>
              <a:highlight>
                <a:srgbClr val="000000"/>
              </a:highlight>
              <a:latin typeface="Arial"/>
              <a:ea typeface="Arial"/>
              <a:cs typeface="Arial"/>
              <a:sym typeface="Arial"/>
            </a:endParaRPr>
          </a:p>
        </p:txBody>
      </p:sp>
      <p:cxnSp>
        <p:nvCxnSpPr>
          <p:cNvPr id="191" name="Google Shape;191;p16"/>
          <p:cNvCxnSpPr/>
          <p:nvPr/>
        </p:nvCxnSpPr>
        <p:spPr>
          <a:xfrm>
            <a:off x="4805400" y="1899000"/>
            <a:ext cx="298500" cy="243900"/>
          </a:xfrm>
          <a:prstGeom prst="straightConnector1">
            <a:avLst/>
          </a:prstGeom>
          <a:noFill/>
          <a:ln cap="flat" cmpd="sng" w="28575">
            <a:solidFill>
              <a:srgbClr val="FF0000"/>
            </a:solidFill>
            <a:prstDash val="solid"/>
            <a:round/>
            <a:headEnd len="sm" w="sm" type="none"/>
            <a:tailEnd len="med" w="med" type="triangle"/>
          </a:ln>
        </p:spPr>
      </p:cxnSp>
      <p:sp>
        <p:nvSpPr>
          <p:cNvPr id="192" name="Google Shape;192;p16"/>
          <p:cNvSpPr txBox="1"/>
          <p:nvPr/>
        </p:nvSpPr>
        <p:spPr>
          <a:xfrm>
            <a:off x="6328725" y="3322025"/>
            <a:ext cx="504000" cy="14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2”</a:t>
            </a:r>
            <a:endParaRPr b="0" i="0" sz="1400" u="none" cap="none" strike="noStrike">
              <a:solidFill>
                <a:srgbClr val="FFFFFF"/>
              </a:solidFill>
              <a:highlight>
                <a:srgbClr val="000000"/>
              </a:highlight>
              <a:latin typeface="Arial"/>
              <a:ea typeface="Arial"/>
              <a:cs typeface="Arial"/>
              <a:sym typeface="Arial"/>
            </a:endParaRPr>
          </a:p>
        </p:txBody>
      </p:sp>
      <p:cxnSp>
        <p:nvCxnSpPr>
          <p:cNvPr id="193" name="Google Shape;193;p16"/>
          <p:cNvCxnSpPr>
            <a:stCxn id="192" idx="2"/>
          </p:cNvCxnSpPr>
          <p:nvPr/>
        </p:nvCxnSpPr>
        <p:spPr>
          <a:xfrm rot="10800000">
            <a:off x="6580725" y="3322025"/>
            <a:ext cx="0" cy="144000"/>
          </a:xfrm>
          <a:prstGeom prst="straightConnector1">
            <a:avLst/>
          </a:prstGeom>
          <a:noFill/>
          <a:ln cap="flat" cmpd="sng" w="9525">
            <a:solidFill>
              <a:srgbClr val="FFFFFF"/>
            </a:solidFill>
            <a:prstDash val="solid"/>
            <a:round/>
            <a:headEnd len="sm" w="sm" type="none"/>
            <a:tailEnd len="med" w="med" type="triangle"/>
          </a:ln>
        </p:spPr>
      </p:cxnSp>
      <p:cxnSp>
        <p:nvCxnSpPr>
          <p:cNvPr id="194" name="Google Shape;194;p16"/>
          <p:cNvCxnSpPr>
            <a:stCxn id="192" idx="2"/>
          </p:cNvCxnSpPr>
          <p:nvPr/>
        </p:nvCxnSpPr>
        <p:spPr>
          <a:xfrm>
            <a:off x="6580725" y="3466025"/>
            <a:ext cx="6900" cy="295200"/>
          </a:xfrm>
          <a:prstGeom prst="straightConnector1">
            <a:avLst/>
          </a:prstGeom>
          <a:noFill/>
          <a:ln cap="flat" cmpd="sng" w="9525">
            <a:solidFill>
              <a:srgbClr val="FFFFFF"/>
            </a:solidFill>
            <a:prstDash val="solid"/>
            <a:round/>
            <a:headEnd len="sm" w="sm" type="none"/>
            <a:tailEnd len="med" w="med" type="triangle"/>
          </a:ln>
        </p:spPr>
      </p:cxnSp>
      <p:cxnSp>
        <p:nvCxnSpPr>
          <p:cNvPr id="195" name="Google Shape;195;p16"/>
          <p:cNvCxnSpPr/>
          <p:nvPr/>
        </p:nvCxnSpPr>
        <p:spPr>
          <a:xfrm rot="10800000">
            <a:off x="4763575" y="3333275"/>
            <a:ext cx="281400" cy="0"/>
          </a:xfrm>
          <a:prstGeom prst="straightConnector1">
            <a:avLst/>
          </a:prstGeom>
          <a:noFill/>
          <a:ln cap="flat" cmpd="sng" w="38100">
            <a:solidFill>
              <a:srgbClr val="FFFF00"/>
            </a:solidFill>
            <a:prstDash val="solid"/>
            <a:round/>
            <a:headEnd len="sm" w="sm" type="none"/>
            <a:tailEnd len="sm" w="sm" type="none"/>
          </a:ln>
        </p:spPr>
      </p:cxnSp>
      <p:cxnSp>
        <p:nvCxnSpPr>
          <p:cNvPr id="196" name="Google Shape;196;p16"/>
          <p:cNvCxnSpPr/>
          <p:nvPr/>
        </p:nvCxnSpPr>
        <p:spPr>
          <a:xfrm flipH="1">
            <a:off x="4966200" y="3344550"/>
            <a:ext cx="67500" cy="473100"/>
          </a:xfrm>
          <a:prstGeom prst="straightConnector1">
            <a:avLst/>
          </a:prstGeom>
          <a:noFill/>
          <a:ln cap="flat" cmpd="sng" w="38100">
            <a:solidFill>
              <a:srgbClr val="FFFF00"/>
            </a:solidFill>
            <a:prstDash val="solid"/>
            <a:round/>
            <a:headEnd len="sm" w="sm" type="none"/>
            <a:tailEnd len="sm" w="sm" type="none"/>
          </a:ln>
        </p:spPr>
      </p:cxnSp>
      <p:sp>
        <p:nvSpPr>
          <p:cNvPr id="197" name="Google Shape;197;p16"/>
          <p:cNvSpPr/>
          <p:nvPr/>
        </p:nvSpPr>
        <p:spPr>
          <a:xfrm rot="-1045819">
            <a:off x="4451234" y="3358200"/>
            <a:ext cx="416631" cy="610665"/>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8" name="Google Shape;198;p16"/>
          <p:cNvCxnSpPr/>
          <p:nvPr/>
        </p:nvCxnSpPr>
        <p:spPr>
          <a:xfrm>
            <a:off x="7927800" y="3186875"/>
            <a:ext cx="157500" cy="506700"/>
          </a:xfrm>
          <a:prstGeom prst="straightConnector1">
            <a:avLst/>
          </a:prstGeom>
          <a:noFill/>
          <a:ln cap="flat" cmpd="sng" w="38100">
            <a:solidFill>
              <a:srgbClr val="FFFF00"/>
            </a:solidFill>
            <a:prstDash val="solid"/>
            <a:round/>
            <a:headEnd len="sm" w="sm" type="none"/>
            <a:tailEnd len="sm" w="sm" type="none"/>
          </a:ln>
        </p:spPr>
      </p:cxnSp>
      <p:cxnSp>
        <p:nvCxnSpPr>
          <p:cNvPr id="199" name="Google Shape;199;p16"/>
          <p:cNvCxnSpPr/>
          <p:nvPr/>
        </p:nvCxnSpPr>
        <p:spPr>
          <a:xfrm flipH="1" rot="10800000">
            <a:off x="7927800" y="3175650"/>
            <a:ext cx="315300" cy="22500"/>
          </a:xfrm>
          <a:prstGeom prst="straightConnector1">
            <a:avLst/>
          </a:prstGeom>
          <a:noFill/>
          <a:ln cap="flat" cmpd="sng" w="38100">
            <a:solidFill>
              <a:srgbClr val="FFFF00"/>
            </a:solidFill>
            <a:prstDash val="solid"/>
            <a:round/>
            <a:headEnd len="sm" w="sm" type="none"/>
            <a:tailEnd len="sm" w="sm" type="none"/>
          </a:ln>
        </p:spPr>
      </p:cxnSp>
      <p:sp>
        <p:nvSpPr>
          <p:cNvPr id="200" name="Google Shape;200;p16"/>
          <p:cNvSpPr/>
          <p:nvPr/>
        </p:nvSpPr>
        <p:spPr>
          <a:xfrm rot="1324381">
            <a:off x="8195325" y="3234525"/>
            <a:ext cx="505338" cy="600099"/>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6"/>
          <p:cNvSpPr/>
          <p:nvPr/>
        </p:nvSpPr>
        <p:spPr>
          <a:xfrm>
            <a:off x="5168975" y="916000"/>
            <a:ext cx="281400" cy="2439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6"/>
          <p:cNvSpPr/>
          <p:nvPr/>
        </p:nvSpPr>
        <p:spPr>
          <a:xfrm>
            <a:off x="7193200" y="916000"/>
            <a:ext cx="236400" cy="1626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seven</a:t>
            </a:r>
            <a:endParaRPr/>
          </a:p>
        </p:txBody>
      </p:sp>
      <p:sp>
        <p:nvSpPr>
          <p:cNvPr id="208" name="Google Shape;208;p17"/>
          <p:cNvSpPr txBox="1"/>
          <p:nvPr>
            <p:ph idx="1" type="body"/>
          </p:nvPr>
        </p:nvSpPr>
        <p:spPr>
          <a:xfrm>
            <a:off x="311700" y="1152475"/>
            <a:ext cx="34608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First you’ll hot glue one of the short sides to the brown side of the box.</a:t>
            </a:r>
            <a:endParaRPr/>
          </a:p>
          <a:p>
            <a:pPr indent="0" lvl="0" marL="0" rtl="0" algn="l">
              <a:lnSpc>
                <a:spcPct val="115000"/>
              </a:lnSpc>
              <a:spcBef>
                <a:spcPts val="1600"/>
              </a:spcBef>
              <a:spcAft>
                <a:spcPts val="0"/>
              </a:spcAft>
              <a:buSzPts val="1800"/>
              <a:buNone/>
            </a:pPr>
            <a:r>
              <a:rPr lang="en"/>
              <a:t>Then flip the board and fabric over and you’ll begin glueing and smoothing the fabric down as you go across the box.</a:t>
            </a:r>
            <a:endParaRPr/>
          </a:p>
          <a:p>
            <a:pPr indent="0" lvl="0" marL="0" rtl="0" algn="l">
              <a:lnSpc>
                <a:spcPct val="115000"/>
              </a:lnSpc>
              <a:spcBef>
                <a:spcPts val="1600"/>
              </a:spcBef>
              <a:spcAft>
                <a:spcPts val="1600"/>
              </a:spcAft>
              <a:buSzPts val="1800"/>
              <a:buNone/>
            </a:pPr>
            <a:r>
              <a:rPr b="1" i="1" lang="en"/>
              <a:t>***Only do small sections at a time so that the hot glue doesn’t dry.</a:t>
            </a:r>
            <a:endParaRPr b="1" i="1"/>
          </a:p>
        </p:txBody>
      </p:sp>
      <p:pic>
        <p:nvPicPr>
          <p:cNvPr id="209" name="Google Shape;209;p17"/>
          <p:cNvPicPr preferRelativeResize="0"/>
          <p:nvPr/>
        </p:nvPicPr>
        <p:blipFill rotWithShape="1">
          <a:blip r:embed="rId3">
            <a:alphaModFix/>
          </a:blip>
          <a:srcRect b="0" l="0" r="0" t="15931"/>
          <a:stretch/>
        </p:blipFill>
        <p:spPr>
          <a:xfrm>
            <a:off x="4026250" y="281524"/>
            <a:ext cx="4206354" cy="4714799"/>
          </a:xfrm>
          <a:prstGeom prst="rect">
            <a:avLst/>
          </a:prstGeom>
          <a:noFill/>
          <a:ln>
            <a:noFill/>
          </a:ln>
        </p:spPr>
      </p:pic>
      <p:sp>
        <p:nvSpPr>
          <p:cNvPr id="210" name="Google Shape;210;p17"/>
          <p:cNvSpPr/>
          <p:nvPr/>
        </p:nvSpPr>
        <p:spPr>
          <a:xfrm rot="-147962">
            <a:off x="4500733" y="2510759"/>
            <a:ext cx="3493135" cy="835676"/>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7"/>
          <p:cNvSpPr txBox="1"/>
          <p:nvPr/>
        </p:nvSpPr>
        <p:spPr>
          <a:xfrm rot="-169829">
            <a:off x="4503669" y="1596697"/>
            <a:ext cx="3414265" cy="16100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highlight>
                  <a:srgbClr val="000000"/>
                </a:highlight>
                <a:latin typeface="Arial"/>
                <a:ea typeface="Arial"/>
                <a:cs typeface="Arial"/>
                <a:sym typeface="Arial"/>
              </a:rPr>
              <a:t>Start small gluing only a small section at a time</a:t>
            </a:r>
            <a:endParaRPr b="1" i="0" sz="1600" u="none" cap="none" strike="noStrike">
              <a:solidFill>
                <a:srgbClr val="FFFFFF"/>
              </a:solidFill>
              <a:highlight>
                <a:srgbClr val="000000"/>
              </a:highlight>
              <a:latin typeface="Arial"/>
              <a:ea typeface="Arial"/>
              <a:cs typeface="Arial"/>
              <a:sym typeface="Arial"/>
            </a:endParaRPr>
          </a:p>
        </p:txBody>
      </p:sp>
      <p:cxnSp>
        <p:nvCxnSpPr>
          <p:cNvPr id="212" name="Google Shape;212;p17"/>
          <p:cNvCxnSpPr>
            <a:endCxn id="210" idx="0"/>
          </p:cNvCxnSpPr>
          <p:nvPr/>
        </p:nvCxnSpPr>
        <p:spPr>
          <a:xfrm>
            <a:off x="6204722" y="2207246"/>
            <a:ext cx="24600" cy="303900"/>
          </a:xfrm>
          <a:prstGeom prst="straightConnector1">
            <a:avLst/>
          </a:prstGeom>
          <a:noFill/>
          <a:ln cap="flat" cmpd="sng" w="28575">
            <a:solidFill>
              <a:srgbClr val="FFFF00"/>
            </a:solidFill>
            <a:prstDash val="solid"/>
            <a:round/>
            <a:headEnd len="sm" w="sm" type="none"/>
            <a:tailEnd len="med" w="med" type="triangle"/>
          </a:ln>
        </p:spPr>
      </p:cxnSp>
      <p:sp>
        <p:nvSpPr>
          <p:cNvPr id="213" name="Google Shape;213;p17"/>
          <p:cNvSpPr txBox="1"/>
          <p:nvPr/>
        </p:nvSpPr>
        <p:spPr>
          <a:xfrm rot="-187123">
            <a:off x="4764076" y="3817465"/>
            <a:ext cx="3198237" cy="57265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This side is already glued underneath</a:t>
            </a:r>
            <a:endParaRPr b="0" i="0" sz="1400" u="none" cap="none" strike="noStrike">
              <a:solidFill>
                <a:srgbClr val="FFFFFF"/>
              </a:solidFill>
              <a:highlight>
                <a:srgbClr val="000000"/>
              </a:highlight>
              <a:latin typeface="Arial"/>
              <a:ea typeface="Arial"/>
              <a:cs typeface="Arial"/>
              <a:sym typeface="Arial"/>
            </a:endParaRPr>
          </a:p>
        </p:txBody>
      </p:sp>
      <p:cxnSp>
        <p:nvCxnSpPr>
          <p:cNvPr id="214" name="Google Shape;214;p17"/>
          <p:cNvCxnSpPr/>
          <p:nvPr/>
        </p:nvCxnSpPr>
        <p:spPr>
          <a:xfrm rot="10800000">
            <a:off x="6047150" y="3457075"/>
            <a:ext cx="101400" cy="518100"/>
          </a:xfrm>
          <a:prstGeom prst="straightConnector1">
            <a:avLst/>
          </a:prstGeom>
          <a:noFill/>
          <a:ln cap="flat" cmpd="sng" w="28575">
            <a:solidFill>
              <a:srgbClr val="FFFF00"/>
            </a:solidFill>
            <a:prstDash val="solid"/>
            <a:round/>
            <a:headEnd len="sm" w="sm" type="none"/>
            <a:tailEnd len="med" w="med" type="triangle"/>
          </a:ln>
        </p:spPr>
      </p:cxnSp>
      <p:sp>
        <p:nvSpPr>
          <p:cNvPr id="215" name="Google Shape;215;p17"/>
          <p:cNvSpPr txBox="1"/>
          <p:nvPr/>
        </p:nvSpPr>
        <p:spPr>
          <a:xfrm rot="-205173">
            <a:off x="4987962" y="922670"/>
            <a:ext cx="2072189" cy="16890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Then work your way across</a:t>
            </a:r>
            <a:endParaRPr b="0" i="0" sz="1400" u="none" cap="none" strike="noStrike">
              <a:solidFill>
                <a:srgbClr val="FFFFFF"/>
              </a:solidFill>
              <a:highlight>
                <a:srgbClr val="000000"/>
              </a:highlight>
              <a:latin typeface="Arial"/>
              <a:ea typeface="Arial"/>
              <a:cs typeface="Arial"/>
              <a:sym typeface="Arial"/>
            </a:endParaRPr>
          </a:p>
        </p:txBody>
      </p:sp>
      <p:cxnSp>
        <p:nvCxnSpPr>
          <p:cNvPr id="216" name="Google Shape;216;p17"/>
          <p:cNvCxnSpPr/>
          <p:nvPr/>
        </p:nvCxnSpPr>
        <p:spPr>
          <a:xfrm flipH="1" rot="10800000">
            <a:off x="6018957" y="357624"/>
            <a:ext cx="34200" cy="641400"/>
          </a:xfrm>
          <a:prstGeom prst="straightConnector1">
            <a:avLst/>
          </a:prstGeom>
          <a:noFill/>
          <a:ln cap="flat" cmpd="sng" w="28575">
            <a:solidFill>
              <a:srgbClr val="FFFF00"/>
            </a:solidFill>
            <a:prstDash val="solid"/>
            <a:round/>
            <a:headEnd len="sm" w="sm" type="none"/>
            <a:tailEnd len="med" w="med" type="stealth"/>
          </a:ln>
        </p:spPr>
      </p:cxnSp>
      <p:sp>
        <p:nvSpPr>
          <p:cNvPr id="217" name="Google Shape;217;p17"/>
          <p:cNvSpPr txBox="1"/>
          <p:nvPr/>
        </p:nvSpPr>
        <p:spPr>
          <a:xfrm>
            <a:off x="4076500" y="3865175"/>
            <a:ext cx="833400" cy="37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highlight>
                  <a:srgbClr val="FFFFFF"/>
                </a:highlight>
                <a:latin typeface="Arial"/>
                <a:ea typeface="Arial"/>
                <a:cs typeface="Arial"/>
                <a:sym typeface="Arial"/>
              </a:rPr>
              <a:t>Step 1</a:t>
            </a:r>
            <a:endParaRPr b="1" i="0" sz="1400" u="none" cap="none" strike="noStrike">
              <a:solidFill>
                <a:srgbClr val="000000"/>
              </a:solidFill>
              <a:highlight>
                <a:srgbClr val="FFFFFF"/>
              </a:highlight>
              <a:latin typeface="Arial"/>
              <a:ea typeface="Arial"/>
              <a:cs typeface="Arial"/>
              <a:sym typeface="Arial"/>
            </a:endParaRPr>
          </a:p>
        </p:txBody>
      </p:sp>
      <p:sp>
        <p:nvSpPr>
          <p:cNvPr id="218" name="Google Shape;218;p17"/>
          <p:cNvSpPr txBox="1"/>
          <p:nvPr/>
        </p:nvSpPr>
        <p:spPr>
          <a:xfrm>
            <a:off x="4000300" y="1660625"/>
            <a:ext cx="8334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FF"/>
                </a:highlight>
                <a:latin typeface="Arial"/>
                <a:ea typeface="Arial"/>
                <a:cs typeface="Arial"/>
                <a:sym typeface="Arial"/>
              </a:rPr>
              <a:t>Step 2</a:t>
            </a:r>
            <a:endParaRPr b="0" i="0" sz="1400" u="none" cap="none" strike="noStrike">
              <a:solidFill>
                <a:srgbClr val="000000"/>
              </a:solidFill>
              <a:highlight>
                <a:srgbClr val="FFFFFF"/>
              </a:highlight>
              <a:latin typeface="Arial"/>
              <a:ea typeface="Arial"/>
              <a:cs typeface="Arial"/>
              <a:sym typeface="Arial"/>
            </a:endParaRPr>
          </a:p>
        </p:txBody>
      </p:sp>
      <p:sp>
        <p:nvSpPr>
          <p:cNvPr id="219" name="Google Shape;219;p17"/>
          <p:cNvSpPr txBox="1"/>
          <p:nvPr/>
        </p:nvSpPr>
        <p:spPr>
          <a:xfrm>
            <a:off x="4496550" y="971075"/>
            <a:ext cx="8784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FF"/>
                </a:highlight>
                <a:latin typeface="Arial"/>
                <a:ea typeface="Arial"/>
                <a:cs typeface="Arial"/>
                <a:sym typeface="Arial"/>
              </a:rPr>
              <a:t>Step 3</a:t>
            </a:r>
            <a:endParaRPr b="0" i="0" sz="1400" u="none" cap="none" strike="noStrike">
              <a:solidFill>
                <a:srgbClr val="000000"/>
              </a:solidFill>
              <a:highlight>
                <a:srgbClr val="FFFFFF"/>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eight</a:t>
            </a:r>
            <a:endParaRPr/>
          </a:p>
        </p:txBody>
      </p:sp>
      <p:sp>
        <p:nvSpPr>
          <p:cNvPr id="225" name="Google Shape;225;p18"/>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After you’ve glued the rest of the glossy side down, flip the box back over and glue the other short side. Then, glue the long sides down.</a:t>
            </a:r>
            <a:endParaRPr/>
          </a:p>
        </p:txBody>
      </p:sp>
      <p:pic>
        <p:nvPicPr>
          <p:cNvPr id="226" name="Google Shape;226;p18"/>
          <p:cNvPicPr preferRelativeResize="0"/>
          <p:nvPr/>
        </p:nvPicPr>
        <p:blipFill rotWithShape="1">
          <a:blip r:embed="rId3">
            <a:alphaModFix/>
          </a:blip>
          <a:srcRect b="0" l="0" r="0" t="0"/>
          <a:stretch/>
        </p:blipFill>
        <p:spPr>
          <a:xfrm>
            <a:off x="5242400" y="210950"/>
            <a:ext cx="3541225" cy="47216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nine</a:t>
            </a:r>
            <a:endParaRPr/>
          </a:p>
        </p:txBody>
      </p:sp>
      <p:sp>
        <p:nvSpPr>
          <p:cNvPr id="232" name="Google Shape;232;p19"/>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Next we get to move on to the pages! You’ll need some sort of a bowl or bucket, coffee grinds/tea, water, and paper.</a:t>
            </a:r>
            <a:endParaRPr/>
          </a:p>
          <a:p>
            <a:pPr indent="0" lvl="0" marL="0" rtl="0" algn="l">
              <a:lnSpc>
                <a:spcPct val="115000"/>
              </a:lnSpc>
              <a:spcBef>
                <a:spcPts val="1600"/>
              </a:spcBef>
              <a:spcAft>
                <a:spcPts val="0"/>
              </a:spcAft>
              <a:buSzPts val="1800"/>
              <a:buNone/>
            </a:pPr>
            <a:r>
              <a:rPr lang="en"/>
              <a:t>Make a dark tea/coffee water.</a:t>
            </a:r>
            <a:endParaRPr/>
          </a:p>
          <a:p>
            <a:pPr indent="0" lvl="0" marL="0" rtl="0" algn="l">
              <a:lnSpc>
                <a:spcPct val="115000"/>
              </a:lnSpc>
              <a:spcBef>
                <a:spcPts val="1600"/>
              </a:spcBef>
              <a:spcAft>
                <a:spcPts val="0"/>
              </a:spcAft>
              <a:buSzPts val="1800"/>
              <a:buNone/>
            </a:pPr>
            <a:r>
              <a:rPr lang="en"/>
              <a:t>Dip the paper for about 10 seconds and then take it out and either lay it out to dry or hang it up if you can.</a:t>
            </a:r>
            <a:endParaRPr/>
          </a:p>
          <a:p>
            <a:pPr indent="0" lvl="0" marL="0" rtl="0" algn="l">
              <a:lnSpc>
                <a:spcPct val="115000"/>
              </a:lnSpc>
              <a:spcBef>
                <a:spcPts val="1600"/>
              </a:spcBef>
              <a:spcAft>
                <a:spcPts val="1600"/>
              </a:spcAft>
              <a:buSzPts val="1800"/>
              <a:buNone/>
            </a:pPr>
            <a:r>
              <a:rPr lang="en"/>
              <a:t>I made 32 pages and it worked pretty well.</a:t>
            </a:r>
            <a:endParaRPr/>
          </a:p>
        </p:txBody>
      </p:sp>
      <p:pic>
        <p:nvPicPr>
          <p:cNvPr id="233" name="Google Shape;233;p19"/>
          <p:cNvPicPr preferRelativeResize="0"/>
          <p:nvPr/>
        </p:nvPicPr>
        <p:blipFill rotWithShape="1">
          <a:blip r:embed="rId3">
            <a:alphaModFix/>
          </a:blip>
          <a:srcRect b="0" l="0" r="0" t="0"/>
          <a:stretch/>
        </p:blipFill>
        <p:spPr>
          <a:xfrm>
            <a:off x="4724400" y="190400"/>
            <a:ext cx="2039272" cy="2039272"/>
          </a:xfrm>
          <a:prstGeom prst="rect">
            <a:avLst/>
          </a:prstGeom>
          <a:noFill/>
          <a:ln>
            <a:noFill/>
          </a:ln>
        </p:spPr>
      </p:pic>
      <p:pic>
        <p:nvPicPr>
          <p:cNvPr id="234" name="Google Shape;234;p19"/>
          <p:cNvPicPr preferRelativeResize="0"/>
          <p:nvPr/>
        </p:nvPicPr>
        <p:blipFill rotWithShape="1">
          <a:blip r:embed="rId4">
            <a:alphaModFix/>
          </a:blip>
          <a:srcRect b="0" l="0" r="0" t="0"/>
          <a:stretch/>
        </p:blipFill>
        <p:spPr>
          <a:xfrm>
            <a:off x="6916072" y="1485425"/>
            <a:ext cx="2075530" cy="2075530"/>
          </a:xfrm>
          <a:prstGeom prst="rect">
            <a:avLst/>
          </a:prstGeom>
          <a:noFill/>
          <a:ln>
            <a:noFill/>
          </a:ln>
        </p:spPr>
      </p:pic>
      <p:pic>
        <p:nvPicPr>
          <p:cNvPr id="235" name="Google Shape;235;p19"/>
          <p:cNvPicPr preferRelativeResize="0"/>
          <p:nvPr/>
        </p:nvPicPr>
        <p:blipFill rotWithShape="1">
          <a:blip r:embed="rId5">
            <a:alphaModFix/>
          </a:blip>
          <a:srcRect b="0" l="0" r="0" t="0"/>
          <a:stretch/>
        </p:blipFill>
        <p:spPr>
          <a:xfrm>
            <a:off x="4724400" y="3012672"/>
            <a:ext cx="2039272" cy="2039272"/>
          </a:xfrm>
          <a:prstGeom prst="rect">
            <a:avLst/>
          </a:prstGeom>
          <a:noFill/>
          <a:ln>
            <a:noFill/>
          </a:ln>
        </p:spPr>
      </p:pic>
      <p:cxnSp>
        <p:nvCxnSpPr>
          <p:cNvPr id="236" name="Google Shape;236;p19"/>
          <p:cNvCxnSpPr/>
          <p:nvPr/>
        </p:nvCxnSpPr>
        <p:spPr>
          <a:xfrm>
            <a:off x="6869250" y="641875"/>
            <a:ext cx="990900" cy="675600"/>
          </a:xfrm>
          <a:prstGeom prst="straightConnector1">
            <a:avLst/>
          </a:prstGeom>
          <a:noFill/>
          <a:ln cap="flat" cmpd="sng" w="28575">
            <a:solidFill>
              <a:srgbClr val="FFFF00"/>
            </a:solidFill>
            <a:prstDash val="solid"/>
            <a:round/>
            <a:headEnd len="sm" w="sm" type="none"/>
            <a:tailEnd len="med" w="med" type="stealth"/>
          </a:ln>
        </p:spPr>
      </p:cxnSp>
      <p:cxnSp>
        <p:nvCxnSpPr>
          <p:cNvPr id="237" name="Google Shape;237;p19"/>
          <p:cNvCxnSpPr/>
          <p:nvPr/>
        </p:nvCxnSpPr>
        <p:spPr>
          <a:xfrm flipH="1">
            <a:off x="7071975" y="3637325"/>
            <a:ext cx="1238700" cy="844500"/>
          </a:xfrm>
          <a:prstGeom prst="straightConnector1">
            <a:avLst/>
          </a:prstGeom>
          <a:noFill/>
          <a:ln cap="flat" cmpd="sng" w="28575">
            <a:solidFill>
              <a:srgbClr val="FFFF00"/>
            </a:solidFill>
            <a:prstDash val="solid"/>
            <a:round/>
            <a:headEnd len="sm" w="sm" type="none"/>
            <a:tailEnd len="med" w="med" type="stealth"/>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Objectives</a:t>
            </a:r>
            <a:endParaRPr/>
          </a:p>
        </p:txBody>
      </p:sp>
      <p:sp>
        <p:nvSpPr>
          <p:cNvPr id="64" name="Google Shape;64;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2400">
                <a:solidFill>
                  <a:srgbClr val="FFFFFF"/>
                </a:solidFill>
              </a:rPr>
              <a:t>WE WILL: </a:t>
            </a:r>
            <a:endParaRPr b="1" sz="2400">
              <a:solidFill>
                <a:srgbClr val="FFFFFF"/>
              </a:solidFill>
            </a:endParaRPr>
          </a:p>
          <a:p>
            <a:pPr indent="0" lvl="0" marL="0" rtl="0" algn="l">
              <a:lnSpc>
                <a:spcPct val="115000"/>
              </a:lnSpc>
              <a:spcBef>
                <a:spcPts val="1600"/>
              </a:spcBef>
              <a:spcAft>
                <a:spcPts val="0"/>
              </a:spcAft>
              <a:buSzPts val="1800"/>
              <a:buNone/>
            </a:pPr>
            <a:r>
              <a:rPr lang="en" sz="2400">
                <a:solidFill>
                  <a:srgbClr val="FFFFFF"/>
                </a:solidFill>
              </a:rPr>
              <a:t>Recognize, identify, and implement the elements &amp; principles of design as it pertains to scenic design.</a:t>
            </a:r>
            <a:endParaRPr sz="2400">
              <a:solidFill>
                <a:srgbClr val="FFFFFF"/>
              </a:solidFill>
            </a:endParaRPr>
          </a:p>
          <a:p>
            <a:pPr indent="0" lvl="0" marL="0" rtl="0" algn="l">
              <a:lnSpc>
                <a:spcPct val="115000"/>
              </a:lnSpc>
              <a:spcBef>
                <a:spcPts val="1600"/>
              </a:spcBef>
              <a:spcAft>
                <a:spcPts val="0"/>
              </a:spcAft>
              <a:buSzPts val="1800"/>
              <a:buNone/>
            </a:pPr>
            <a:r>
              <a:rPr b="1" lang="en" sz="2400">
                <a:solidFill>
                  <a:srgbClr val="FFFFFF"/>
                </a:solidFill>
              </a:rPr>
              <a:t>I WILL:</a:t>
            </a:r>
            <a:r>
              <a:rPr lang="en" sz="2400">
                <a:solidFill>
                  <a:srgbClr val="FFFFFF"/>
                </a:solidFill>
              </a:rPr>
              <a:t> </a:t>
            </a:r>
            <a:endParaRPr sz="2400">
              <a:solidFill>
                <a:srgbClr val="FFFFFF"/>
              </a:solidFill>
            </a:endParaRPr>
          </a:p>
          <a:p>
            <a:pPr indent="0" lvl="0" marL="0" rtl="0" algn="just">
              <a:lnSpc>
                <a:spcPct val="115000"/>
              </a:lnSpc>
              <a:spcBef>
                <a:spcPts val="1600"/>
              </a:spcBef>
              <a:spcAft>
                <a:spcPts val="0"/>
              </a:spcAft>
              <a:buSzPts val="1800"/>
              <a:buNone/>
            </a:pPr>
            <a:r>
              <a:rPr lang="en" sz="2400">
                <a:solidFill>
                  <a:srgbClr val="FFFFFF"/>
                </a:solidFill>
              </a:rPr>
              <a:t>Create a rendering utilizing the entirety of the design process.</a:t>
            </a:r>
            <a:endParaRPr sz="2400">
              <a:solidFill>
                <a:srgbClr val="000000"/>
              </a:solidFill>
            </a:endParaRPr>
          </a:p>
          <a:p>
            <a:pPr indent="0" lvl="0" marL="0" rtl="0" algn="l">
              <a:lnSpc>
                <a:spcPct val="115000"/>
              </a:lnSpc>
              <a:spcBef>
                <a:spcPts val="0"/>
              </a:spcBef>
              <a:spcAft>
                <a:spcPts val="0"/>
              </a:spcAft>
              <a:buSzPts val="1800"/>
              <a:buNone/>
            </a:pPr>
            <a:r>
              <a:t/>
            </a:r>
            <a:endParaRPr>
              <a:solidFill>
                <a:srgbClr val="ADADAD"/>
              </a:solidFill>
            </a:endParaRPr>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ten</a:t>
            </a:r>
            <a:endParaRPr/>
          </a:p>
        </p:txBody>
      </p:sp>
      <p:sp>
        <p:nvSpPr>
          <p:cNvPr id="243" name="Google Shape;243;p20"/>
          <p:cNvSpPr txBox="1"/>
          <p:nvPr>
            <p:ph idx="1" type="body"/>
          </p:nvPr>
        </p:nvSpPr>
        <p:spPr>
          <a:xfrm>
            <a:off x="311700" y="1152475"/>
            <a:ext cx="38550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After your pages have dried (mine took about 30 min), then make sure that they fit. I had to cut about 2” off of mine.</a:t>
            </a:r>
            <a:endParaRPr/>
          </a:p>
        </p:txBody>
      </p:sp>
      <p:pic>
        <p:nvPicPr>
          <p:cNvPr id="244" name="Google Shape;244;p20"/>
          <p:cNvPicPr preferRelativeResize="0"/>
          <p:nvPr/>
        </p:nvPicPr>
        <p:blipFill rotWithShape="1">
          <a:blip r:embed="rId3">
            <a:alphaModFix/>
          </a:blip>
          <a:srcRect b="15679" l="0" r="0" t="8280"/>
          <a:stretch/>
        </p:blipFill>
        <p:spPr>
          <a:xfrm>
            <a:off x="4386575" y="445025"/>
            <a:ext cx="3732100" cy="3783730"/>
          </a:xfrm>
          <a:prstGeom prst="rect">
            <a:avLst/>
          </a:prstGeom>
          <a:noFill/>
          <a:ln>
            <a:noFill/>
          </a:ln>
        </p:spPr>
      </p:pic>
      <p:sp>
        <p:nvSpPr>
          <p:cNvPr id="245" name="Google Shape;245;p20"/>
          <p:cNvSpPr/>
          <p:nvPr/>
        </p:nvSpPr>
        <p:spPr>
          <a:xfrm rot="-193710">
            <a:off x="6897940" y="603091"/>
            <a:ext cx="607264" cy="3403271"/>
          </a:xfrm>
          <a:prstGeom prst="rect">
            <a:avLst/>
          </a:prstGeom>
          <a:noFill/>
          <a:ln cap="flat" cmpd="sng" w="28575">
            <a:solidFill>
              <a:srgbClr val="FFFF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0"/>
          <p:cNvSpPr txBox="1"/>
          <p:nvPr/>
        </p:nvSpPr>
        <p:spPr>
          <a:xfrm>
            <a:off x="7860225" y="596825"/>
            <a:ext cx="1216200" cy="55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FF"/>
                </a:highlight>
                <a:latin typeface="Arial"/>
                <a:ea typeface="Arial"/>
                <a:cs typeface="Arial"/>
                <a:sym typeface="Arial"/>
              </a:rPr>
              <a:t>I cut my paper down</a:t>
            </a:r>
            <a:endParaRPr b="0" i="0" sz="1400" u="none" cap="none" strike="noStrike">
              <a:solidFill>
                <a:srgbClr val="000000"/>
              </a:solidFill>
              <a:highlight>
                <a:srgbClr val="FFFFFF"/>
              </a:highlight>
              <a:latin typeface="Arial"/>
              <a:ea typeface="Arial"/>
              <a:cs typeface="Arial"/>
              <a:sym typeface="Arial"/>
            </a:endParaRPr>
          </a:p>
        </p:txBody>
      </p:sp>
      <p:cxnSp>
        <p:nvCxnSpPr>
          <p:cNvPr id="247" name="Google Shape;247;p20"/>
          <p:cNvCxnSpPr>
            <a:stCxn id="246" idx="2"/>
            <a:endCxn id="245" idx="3"/>
          </p:cNvCxnSpPr>
          <p:nvPr/>
        </p:nvCxnSpPr>
        <p:spPr>
          <a:xfrm flipH="1">
            <a:off x="7504725" y="1152425"/>
            <a:ext cx="963600" cy="1135200"/>
          </a:xfrm>
          <a:prstGeom prst="straightConnector1">
            <a:avLst/>
          </a:prstGeom>
          <a:noFill/>
          <a:ln cap="flat" cmpd="sng" w="28575">
            <a:solidFill>
              <a:srgbClr val="FFFF00"/>
            </a:solidFill>
            <a:prstDash val="solid"/>
            <a:round/>
            <a:headEnd len="sm" w="sm" type="none"/>
            <a:tailEnd len="med" w="med" type="triangle"/>
          </a:ln>
        </p:spPr>
      </p:cxnSp>
      <p:pic>
        <p:nvPicPr>
          <p:cNvPr id="248" name="Google Shape;248;p20"/>
          <p:cNvPicPr preferRelativeResize="0"/>
          <p:nvPr/>
        </p:nvPicPr>
        <p:blipFill rotWithShape="1">
          <a:blip r:embed="rId4">
            <a:alphaModFix/>
          </a:blip>
          <a:srcRect b="36947" l="0" r="0" t="-882"/>
          <a:stretch/>
        </p:blipFill>
        <p:spPr>
          <a:xfrm>
            <a:off x="709095" y="2571750"/>
            <a:ext cx="2622027" cy="22352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eleven</a:t>
            </a:r>
            <a:endParaRPr/>
          </a:p>
        </p:txBody>
      </p:sp>
      <p:sp>
        <p:nvSpPr>
          <p:cNvPr id="254" name="Google Shape;254;p21"/>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Next, glue two of your pages to either side. The goal is to cover your seams of the fabric.</a:t>
            </a:r>
            <a:endParaRPr/>
          </a:p>
          <a:p>
            <a:pPr indent="0" lvl="0" marL="0" rtl="0" algn="l">
              <a:lnSpc>
                <a:spcPct val="115000"/>
              </a:lnSpc>
              <a:spcBef>
                <a:spcPts val="1600"/>
              </a:spcBef>
              <a:spcAft>
                <a:spcPts val="0"/>
              </a:spcAft>
              <a:buSzPts val="1800"/>
              <a:buNone/>
            </a:pPr>
            <a:r>
              <a:rPr lang="en"/>
              <a:t>Then, you’ll line all of the rest your papers up and put a lot of hot glue along the binding, quickly! </a:t>
            </a:r>
            <a:endParaRPr/>
          </a:p>
          <a:p>
            <a:pPr indent="0" lvl="0" marL="0" rtl="0" algn="l">
              <a:lnSpc>
                <a:spcPct val="115000"/>
              </a:lnSpc>
              <a:spcBef>
                <a:spcPts val="1600"/>
              </a:spcBef>
              <a:spcAft>
                <a:spcPts val="1600"/>
              </a:spcAft>
              <a:buSzPts val="1800"/>
              <a:buNone/>
            </a:pPr>
            <a:r>
              <a:rPr lang="en"/>
              <a:t>Then set the papers (Make sure they’re lined up!!!) in the hot glue and give a little bit of pressure till the hot glue dries.</a:t>
            </a:r>
            <a:endParaRPr/>
          </a:p>
        </p:txBody>
      </p:sp>
      <p:pic>
        <p:nvPicPr>
          <p:cNvPr id="255" name="Google Shape;255;p21"/>
          <p:cNvPicPr preferRelativeResize="0"/>
          <p:nvPr/>
        </p:nvPicPr>
        <p:blipFill rotWithShape="1">
          <a:blip r:embed="rId3">
            <a:alphaModFix/>
          </a:blip>
          <a:srcRect b="8281" l="0" r="0" t="9147"/>
          <a:stretch/>
        </p:blipFill>
        <p:spPr>
          <a:xfrm>
            <a:off x="4724400" y="360350"/>
            <a:ext cx="3822774" cy="42085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Step twelve</a:t>
            </a:r>
            <a:endParaRPr/>
          </a:p>
        </p:txBody>
      </p:sp>
      <p:sp>
        <p:nvSpPr>
          <p:cNvPr id="261" name="Google Shape;261;p22"/>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Remember that side piece that we glued the straws and fabric to?</a:t>
            </a:r>
            <a:endParaRPr/>
          </a:p>
          <a:p>
            <a:pPr indent="0" lvl="0" marL="0" rtl="0" algn="l">
              <a:lnSpc>
                <a:spcPct val="115000"/>
              </a:lnSpc>
              <a:spcBef>
                <a:spcPts val="1600"/>
              </a:spcBef>
              <a:spcAft>
                <a:spcPts val="0"/>
              </a:spcAft>
              <a:buSzPts val="1800"/>
              <a:buNone/>
            </a:pPr>
            <a:r>
              <a:rPr lang="en"/>
              <a:t>It’s Time!</a:t>
            </a:r>
            <a:endParaRPr/>
          </a:p>
          <a:p>
            <a:pPr indent="0" lvl="0" marL="0" rtl="0" algn="l">
              <a:lnSpc>
                <a:spcPct val="115000"/>
              </a:lnSpc>
              <a:spcBef>
                <a:spcPts val="1600"/>
              </a:spcBef>
              <a:spcAft>
                <a:spcPts val="0"/>
              </a:spcAft>
              <a:buSzPts val="1800"/>
              <a:buNone/>
            </a:pPr>
            <a:r>
              <a:rPr lang="en"/>
              <a:t>Use a generous amount of hot glue on the binding and then press and hold the side piece on the binding.</a:t>
            </a:r>
            <a:endParaRPr/>
          </a:p>
          <a:p>
            <a:pPr indent="0" lvl="0" marL="0" rtl="0" algn="l">
              <a:lnSpc>
                <a:spcPct val="115000"/>
              </a:lnSpc>
              <a:spcBef>
                <a:spcPts val="1600"/>
              </a:spcBef>
              <a:spcAft>
                <a:spcPts val="1600"/>
              </a:spcAft>
              <a:buSzPts val="1800"/>
              <a:buNone/>
            </a:pPr>
            <a:r>
              <a:rPr lang="en"/>
              <a:t>If needed, run a bead of hot glue along the seam.</a:t>
            </a:r>
            <a:endParaRPr/>
          </a:p>
        </p:txBody>
      </p:sp>
      <p:pic>
        <p:nvPicPr>
          <p:cNvPr id="262" name="Google Shape;262;p22"/>
          <p:cNvPicPr preferRelativeResize="0"/>
          <p:nvPr/>
        </p:nvPicPr>
        <p:blipFill rotWithShape="1">
          <a:blip r:embed="rId3">
            <a:alphaModFix/>
          </a:blip>
          <a:srcRect b="0" l="0" r="0" t="0"/>
          <a:stretch/>
        </p:blipFill>
        <p:spPr>
          <a:xfrm>
            <a:off x="5309975" y="445025"/>
            <a:ext cx="3203399" cy="4271198"/>
          </a:xfrm>
          <a:prstGeom prst="rect">
            <a:avLst/>
          </a:prstGeom>
          <a:noFill/>
          <a:ln>
            <a:noFill/>
          </a:ln>
        </p:spPr>
      </p:pic>
      <p:cxnSp>
        <p:nvCxnSpPr>
          <p:cNvPr id="263" name="Google Shape;263;p22"/>
          <p:cNvCxnSpPr/>
          <p:nvPr/>
        </p:nvCxnSpPr>
        <p:spPr>
          <a:xfrm flipH="1" rot="10800000">
            <a:off x="4301725" y="2488675"/>
            <a:ext cx="1554000" cy="1655400"/>
          </a:xfrm>
          <a:prstGeom prst="straightConnector1">
            <a:avLst/>
          </a:prstGeom>
          <a:noFill/>
          <a:ln cap="flat" cmpd="sng" w="28575">
            <a:solidFill>
              <a:srgbClr val="FFFF00"/>
            </a:solidFill>
            <a:prstDash val="solid"/>
            <a:round/>
            <a:headEnd len="sm" w="sm" type="none"/>
            <a:tailEnd len="med" w="med" type="stealth"/>
          </a:ln>
        </p:spPr>
      </p:cxnSp>
      <p:cxnSp>
        <p:nvCxnSpPr>
          <p:cNvPr id="264" name="Google Shape;264;p22"/>
          <p:cNvCxnSpPr/>
          <p:nvPr/>
        </p:nvCxnSpPr>
        <p:spPr>
          <a:xfrm flipH="1" rot="10800000">
            <a:off x="5889550" y="1002350"/>
            <a:ext cx="1948200" cy="1475100"/>
          </a:xfrm>
          <a:prstGeom prst="straightConnector1">
            <a:avLst/>
          </a:prstGeom>
          <a:noFill/>
          <a:ln cap="flat" cmpd="sng" w="19050">
            <a:solidFill>
              <a:srgbClr val="FFFF00"/>
            </a:solidFill>
            <a:prstDash val="dash"/>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Finishing Touches!!!</a:t>
            </a:r>
            <a:endParaRPr/>
          </a:p>
        </p:txBody>
      </p:sp>
      <p:sp>
        <p:nvSpPr>
          <p:cNvPr id="270" name="Google Shape;270;p23"/>
          <p:cNvSpPr txBox="1"/>
          <p:nvPr>
            <p:ph idx="1" type="body"/>
          </p:nvPr>
        </p:nvSpPr>
        <p:spPr>
          <a:xfrm>
            <a:off x="311700" y="1084925"/>
            <a:ext cx="426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You’ve made it this far! Woohoo! Now it’s time to give it the live and the uniqueness that makes it scream your theme!</a:t>
            </a:r>
            <a:endParaRPr/>
          </a:p>
          <a:p>
            <a:pPr indent="0" lvl="0" marL="0" rtl="0" algn="l">
              <a:lnSpc>
                <a:spcPct val="115000"/>
              </a:lnSpc>
              <a:spcBef>
                <a:spcPts val="1600"/>
              </a:spcBef>
              <a:spcAft>
                <a:spcPts val="1600"/>
              </a:spcAft>
              <a:buSzPts val="1800"/>
              <a:buNone/>
            </a:pPr>
            <a:r>
              <a:rPr lang="en"/>
              <a:t>For the Scotland book it was adding the thistle(The National Flower of Scotland) and the brown, earthy ribbon.</a:t>
            </a:r>
            <a:endParaRPr/>
          </a:p>
        </p:txBody>
      </p:sp>
      <p:pic>
        <p:nvPicPr>
          <p:cNvPr id="271" name="Google Shape;271;p23"/>
          <p:cNvPicPr preferRelativeResize="0"/>
          <p:nvPr/>
        </p:nvPicPr>
        <p:blipFill rotWithShape="1">
          <a:blip r:embed="rId3">
            <a:alphaModFix/>
          </a:blip>
          <a:srcRect b="0" l="0" r="16114" t="0"/>
          <a:stretch/>
        </p:blipFill>
        <p:spPr>
          <a:xfrm>
            <a:off x="6756625" y="2312775"/>
            <a:ext cx="2286023" cy="2725221"/>
          </a:xfrm>
          <a:prstGeom prst="rect">
            <a:avLst/>
          </a:prstGeom>
          <a:noFill/>
          <a:ln>
            <a:noFill/>
          </a:ln>
        </p:spPr>
      </p:pic>
      <p:pic>
        <p:nvPicPr>
          <p:cNvPr id="272" name="Google Shape;272;p23"/>
          <p:cNvPicPr preferRelativeResize="0"/>
          <p:nvPr/>
        </p:nvPicPr>
        <p:blipFill rotWithShape="1">
          <a:blip r:embed="rId4">
            <a:alphaModFix/>
          </a:blip>
          <a:srcRect b="0" l="0" r="0" t="0"/>
          <a:stretch/>
        </p:blipFill>
        <p:spPr>
          <a:xfrm>
            <a:off x="4658950" y="0"/>
            <a:ext cx="1993512" cy="2658036"/>
          </a:xfrm>
          <a:prstGeom prst="rect">
            <a:avLst/>
          </a:prstGeom>
          <a:noFill/>
          <a:ln>
            <a:noFill/>
          </a:ln>
        </p:spPr>
      </p:pic>
      <p:sp>
        <p:nvSpPr>
          <p:cNvPr id="273" name="Google Shape;273;p23"/>
          <p:cNvSpPr txBox="1"/>
          <p:nvPr/>
        </p:nvSpPr>
        <p:spPr>
          <a:xfrm>
            <a:off x="6993125" y="247750"/>
            <a:ext cx="1891800" cy="118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Got this thistle from Hobby Lobby for $3</a:t>
            </a:r>
            <a:endParaRPr b="0" i="0" sz="1400" u="none" cap="none" strike="noStrike">
              <a:solidFill>
                <a:srgbClr val="FFFFFF"/>
              </a:solidFill>
              <a:highlight>
                <a:srgbClr val="000000"/>
              </a:highlight>
              <a:latin typeface="Arial"/>
              <a:ea typeface="Arial"/>
              <a:cs typeface="Arial"/>
              <a:sym typeface="Arial"/>
            </a:endParaRPr>
          </a:p>
        </p:txBody>
      </p:sp>
      <p:cxnSp>
        <p:nvCxnSpPr>
          <p:cNvPr id="274" name="Google Shape;274;p23"/>
          <p:cNvCxnSpPr/>
          <p:nvPr/>
        </p:nvCxnSpPr>
        <p:spPr>
          <a:xfrm flipH="1">
            <a:off x="5945750" y="529275"/>
            <a:ext cx="1103700" cy="349200"/>
          </a:xfrm>
          <a:prstGeom prst="straightConnector1">
            <a:avLst/>
          </a:prstGeom>
          <a:noFill/>
          <a:ln cap="flat" cmpd="sng" w="28575">
            <a:solidFill>
              <a:srgbClr val="FFFF00"/>
            </a:solidFill>
            <a:prstDash val="solid"/>
            <a:round/>
            <a:headEnd len="sm" w="sm" type="none"/>
            <a:tailEnd len="med" w="med" type="stealth"/>
          </a:ln>
        </p:spPr>
      </p:cxnSp>
      <p:sp>
        <p:nvSpPr>
          <p:cNvPr id="275" name="Google Shape;275;p23"/>
          <p:cNvSpPr txBox="1"/>
          <p:nvPr/>
        </p:nvSpPr>
        <p:spPr>
          <a:xfrm>
            <a:off x="4819750" y="2882825"/>
            <a:ext cx="1891800" cy="9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highlight>
                  <a:srgbClr val="000000"/>
                </a:highlight>
                <a:latin typeface="Arial"/>
                <a:ea typeface="Arial"/>
                <a:cs typeface="Arial"/>
                <a:sym typeface="Arial"/>
              </a:rPr>
              <a:t>I hot glued the ribbon to the center top of the back of the book.</a:t>
            </a:r>
            <a:endParaRPr b="0" i="0" sz="1400" u="none" cap="none" strike="noStrike">
              <a:solidFill>
                <a:srgbClr val="FFFFFF"/>
              </a:solidFill>
              <a:highlight>
                <a:srgbClr val="000000"/>
              </a:highlight>
              <a:latin typeface="Arial"/>
              <a:ea typeface="Arial"/>
              <a:cs typeface="Arial"/>
              <a:sym typeface="Arial"/>
            </a:endParaRPr>
          </a:p>
        </p:txBody>
      </p:sp>
      <p:cxnSp>
        <p:nvCxnSpPr>
          <p:cNvPr id="276" name="Google Shape;276;p23"/>
          <p:cNvCxnSpPr/>
          <p:nvPr/>
        </p:nvCxnSpPr>
        <p:spPr>
          <a:xfrm>
            <a:off x="6655300" y="3051750"/>
            <a:ext cx="822000" cy="168900"/>
          </a:xfrm>
          <a:prstGeom prst="straightConnector1">
            <a:avLst/>
          </a:prstGeom>
          <a:noFill/>
          <a:ln cap="flat" cmpd="sng" w="28575">
            <a:solidFill>
              <a:srgbClr val="FFFF00"/>
            </a:solidFill>
            <a:prstDash val="solid"/>
            <a:round/>
            <a:headEnd len="sm" w="sm" type="none"/>
            <a:tailEnd len="med" w="med" type="stealth"/>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Finished Product</a:t>
            </a:r>
            <a:endParaRPr/>
          </a:p>
        </p:txBody>
      </p:sp>
      <p:pic>
        <p:nvPicPr>
          <p:cNvPr id="282" name="Google Shape;282;p24"/>
          <p:cNvPicPr preferRelativeResize="0"/>
          <p:nvPr/>
        </p:nvPicPr>
        <p:blipFill rotWithShape="1">
          <a:blip r:embed="rId3">
            <a:alphaModFix/>
          </a:blip>
          <a:srcRect b="37043" l="13102" r="0" t="0"/>
          <a:stretch/>
        </p:blipFill>
        <p:spPr>
          <a:xfrm>
            <a:off x="103250" y="1170125"/>
            <a:ext cx="3420953" cy="2478478"/>
          </a:xfrm>
          <a:prstGeom prst="rect">
            <a:avLst/>
          </a:prstGeom>
          <a:noFill/>
          <a:ln>
            <a:noFill/>
          </a:ln>
        </p:spPr>
      </p:pic>
      <p:pic>
        <p:nvPicPr>
          <p:cNvPr id="283" name="Google Shape;283;p24"/>
          <p:cNvPicPr preferRelativeResize="0"/>
          <p:nvPr/>
        </p:nvPicPr>
        <p:blipFill rotWithShape="1">
          <a:blip r:embed="rId4">
            <a:alphaModFix/>
          </a:blip>
          <a:srcRect b="35136" l="0" r="0" t="0"/>
          <a:stretch/>
        </p:blipFill>
        <p:spPr>
          <a:xfrm>
            <a:off x="3644175" y="1170125"/>
            <a:ext cx="2865724" cy="2478470"/>
          </a:xfrm>
          <a:prstGeom prst="rect">
            <a:avLst/>
          </a:prstGeom>
          <a:noFill/>
          <a:ln>
            <a:noFill/>
          </a:ln>
        </p:spPr>
      </p:pic>
      <p:pic>
        <p:nvPicPr>
          <p:cNvPr id="284" name="Google Shape;284;p24"/>
          <p:cNvPicPr preferRelativeResize="0"/>
          <p:nvPr/>
        </p:nvPicPr>
        <p:blipFill rotWithShape="1">
          <a:blip r:embed="rId5">
            <a:alphaModFix/>
          </a:blip>
          <a:srcRect b="0" l="0" r="0" t="0"/>
          <a:stretch/>
        </p:blipFill>
        <p:spPr>
          <a:xfrm>
            <a:off x="6641125" y="1170125"/>
            <a:ext cx="2478478" cy="24784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Now upload yours!</a:t>
            </a:r>
            <a:endParaRPr/>
          </a:p>
        </p:txBody>
      </p:sp>
      <p:sp>
        <p:nvSpPr>
          <p:cNvPr id="290" name="Google Shape;290;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Make sure that you give multiple angles of your book.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 minute to reflect.</a:t>
            </a:r>
            <a:endParaRPr/>
          </a:p>
        </p:txBody>
      </p:sp>
      <p:sp>
        <p:nvSpPr>
          <p:cNvPr id="300" name="Google Shape;300;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What was the most difficult part of making your book (2-3 Sentences)?</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rPr lang="en"/>
              <a:t>What was the most fun part of making your book (2-3 Sentences)?</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rPr lang="en"/>
              <a:t>If you could change one thing about your book, what would it be and why (2-3 sentences)?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TEKS Technical Theatre 1</a:t>
            </a:r>
            <a:endParaRPr/>
          </a:p>
        </p:txBody>
      </p:sp>
      <p:sp>
        <p:nvSpPr>
          <p:cNvPr id="70" name="Google Shape;70;p3"/>
          <p:cNvSpPr txBox="1"/>
          <p:nvPr>
            <p:ph idx="1" type="body"/>
          </p:nvPr>
        </p:nvSpPr>
        <p:spPr>
          <a:xfrm>
            <a:off x="256800" y="1017725"/>
            <a:ext cx="8630400" cy="385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solidFill>
                  <a:srgbClr val="FFFFFF"/>
                </a:solidFill>
              </a:rPr>
              <a:t>1.E  read scripts and apply basic script analysis techniques to technical theatre elements.</a:t>
            </a:r>
            <a:endParaRPr sz="1400">
              <a:solidFill>
                <a:srgbClr val="FFFFFF"/>
              </a:solidFill>
            </a:endParaRPr>
          </a:p>
          <a:p>
            <a:pPr indent="0" lvl="0" marL="0" rtl="0" algn="l">
              <a:lnSpc>
                <a:spcPct val="115000"/>
              </a:lnSpc>
              <a:spcBef>
                <a:spcPts val="1600"/>
              </a:spcBef>
              <a:spcAft>
                <a:spcPts val="0"/>
              </a:spcAft>
              <a:buSzPts val="1800"/>
              <a:buNone/>
            </a:pPr>
            <a:r>
              <a:rPr lang="en" sz="1400">
                <a:solidFill>
                  <a:srgbClr val="FFFFFF"/>
                </a:solidFill>
              </a:rPr>
              <a:t>2.B  recognize the design process of analysis, research, incubation/selection, implementation, and evaluation to a theatrical product such as a rendering, model, and sketch;</a:t>
            </a:r>
            <a:endParaRPr sz="1400">
              <a:solidFill>
                <a:srgbClr val="FFFFFF"/>
              </a:solidFill>
            </a:endParaRPr>
          </a:p>
          <a:p>
            <a:pPr indent="0" lvl="0" marL="0" rtl="0" algn="l">
              <a:lnSpc>
                <a:spcPct val="115000"/>
              </a:lnSpc>
              <a:spcBef>
                <a:spcPts val="1600"/>
              </a:spcBef>
              <a:spcAft>
                <a:spcPts val="0"/>
              </a:spcAft>
              <a:buSzPts val="1800"/>
              <a:buNone/>
            </a:pPr>
            <a:r>
              <a:rPr lang="en" sz="1400">
                <a:solidFill>
                  <a:srgbClr val="FFFFFF"/>
                </a:solidFill>
              </a:rPr>
              <a:t>2.E define creativity as it relates to personal expression in technical theatre and design;</a:t>
            </a:r>
            <a:endParaRPr sz="1400">
              <a:solidFill>
                <a:srgbClr val="FFFFFF"/>
              </a:solidFill>
            </a:endParaRPr>
          </a:p>
          <a:p>
            <a:pPr indent="0" lvl="0" marL="0" rtl="0" algn="l">
              <a:lnSpc>
                <a:spcPct val="115000"/>
              </a:lnSpc>
              <a:spcBef>
                <a:spcPts val="1600"/>
              </a:spcBef>
              <a:spcAft>
                <a:spcPts val="0"/>
              </a:spcAft>
              <a:buSzPts val="1800"/>
              <a:buNone/>
            </a:pPr>
            <a:r>
              <a:rPr lang="en" sz="1400">
                <a:solidFill>
                  <a:srgbClr val="FFFFFF"/>
                </a:solidFill>
              </a:rPr>
              <a:t>2.F recognize communication methods between directors and designers such as prompt book, costume plot, light plot, makeup, theatre management, property list, </a:t>
            </a:r>
            <a:r>
              <a:rPr lang="en" sz="1400" u="sng">
                <a:solidFill>
                  <a:srgbClr val="FFFFFF"/>
                </a:solidFill>
                <a:highlight>
                  <a:srgbClr val="3C78D8"/>
                </a:highlight>
              </a:rPr>
              <a:t>design renderings, and models</a:t>
            </a:r>
            <a:r>
              <a:rPr lang="en" sz="1400">
                <a:solidFill>
                  <a:srgbClr val="FFFFFF"/>
                </a:solidFill>
              </a:rPr>
              <a:t>; and</a:t>
            </a:r>
            <a:endParaRPr sz="1400">
              <a:solidFill>
                <a:srgbClr val="FFFFFF"/>
              </a:solidFill>
            </a:endParaRPr>
          </a:p>
          <a:p>
            <a:pPr indent="0" lvl="0" marL="0" rtl="0" algn="l">
              <a:lnSpc>
                <a:spcPct val="115000"/>
              </a:lnSpc>
              <a:spcBef>
                <a:spcPts val="1600"/>
              </a:spcBef>
              <a:spcAft>
                <a:spcPts val="0"/>
              </a:spcAft>
              <a:buSzPts val="1800"/>
              <a:buNone/>
            </a:pPr>
            <a:r>
              <a:rPr lang="en" sz="1400">
                <a:solidFill>
                  <a:srgbClr val="FFFFFF"/>
                </a:solidFill>
              </a:rPr>
              <a:t>4.A  conduct research to establish historical and cultural accuracy in theatrical design;</a:t>
            </a:r>
            <a:endParaRPr sz="1400">
              <a:solidFill>
                <a:srgbClr val="FFFFFF"/>
              </a:solidFill>
            </a:endParaRPr>
          </a:p>
          <a:p>
            <a:pPr indent="0" lvl="0" marL="0" rtl="0" algn="l">
              <a:lnSpc>
                <a:spcPct val="115000"/>
              </a:lnSpc>
              <a:spcBef>
                <a:spcPts val="1600"/>
              </a:spcBef>
              <a:spcAft>
                <a:spcPts val="0"/>
              </a:spcAft>
              <a:buSzPts val="1800"/>
              <a:buNone/>
            </a:pPr>
            <a:r>
              <a:rPr lang="en" sz="1400">
                <a:solidFill>
                  <a:srgbClr val="FFFFFF"/>
                </a:solidFill>
              </a:rPr>
              <a:t>5.C recognize the design and technical elements of theatre as an art form and evaluate self as a creative being;</a:t>
            </a:r>
            <a:endParaRPr sz="1400">
              <a:solidFill>
                <a:srgbClr val="FFFFFF"/>
              </a:solidFill>
            </a:endParaRPr>
          </a:p>
          <a:p>
            <a:pPr indent="0" lvl="0" marL="0" rtl="0" algn="l">
              <a:lnSpc>
                <a:spcPct val="115000"/>
              </a:lnSpc>
              <a:spcBef>
                <a:spcPts val="1600"/>
              </a:spcBef>
              <a:spcAft>
                <a:spcPts val="1600"/>
              </a:spcAft>
              <a:buSzPts val="1800"/>
              <a:buNone/>
            </a:pPr>
            <a:r>
              <a:rPr lang="en" sz="1400">
                <a:solidFill>
                  <a:srgbClr val="FFFFFF"/>
                </a:solidFill>
              </a:rPr>
              <a:t>5.G use technology to communicate and present findings in a clear and coherent manner.</a:t>
            </a:r>
            <a:endParaRPr sz="14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Materials Needed</a:t>
            </a:r>
            <a:endParaRPr/>
          </a:p>
        </p:txBody>
      </p:sp>
      <p:sp>
        <p:nvSpPr>
          <p:cNvPr id="76" name="Google Shape;76;p4"/>
          <p:cNvSpPr txBox="1"/>
          <p:nvPr>
            <p:ph idx="1" type="body"/>
          </p:nvPr>
        </p:nvSpPr>
        <p:spPr>
          <a:xfrm>
            <a:off x="311700" y="1152475"/>
            <a:ext cx="41301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Scissors</a:t>
            </a:r>
            <a:endParaRPr/>
          </a:p>
          <a:p>
            <a:pPr indent="-342900" lvl="0" marL="457200" rtl="0" algn="l">
              <a:lnSpc>
                <a:spcPct val="115000"/>
              </a:lnSpc>
              <a:spcBef>
                <a:spcPts val="0"/>
              </a:spcBef>
              <a:spcAft>
                <a:spcPts val="0"/>
              </a:spcAft>
              <a:buSzPts val="1800"/>
              <a:buChar char="-"/>
            </a:pPr>
            <a:r>
              <a:rPr lang="en"/>
              <a:t>A Sharpie</a:t>
            </a:r>
            <a:endParaRPr/>
          </a:p>
          <a:p>
            <a:pPr indent="-342900" lvl="0" marL="457200" rtl="0" algn="l">
              <a:lnSpc>
                <a:spcPct val="115000"/>
              </a:lnSpc>
              <a:spcBef>
                <a:spcPts val="0"/>
              </a:spcBef>
              <a:spcAft>
                <a:spcPts val="0"/>
              </a:spcAft>
              <a:buSzPts val="1800"/>
              <a:buChar char="-"/>
            </a:pPr>
            <a:r>
              <a:rPr lang="en"/>
              <a:t>Elmer's Liquid Glue</a:t>
            </a:r>
            <a:endParaRPr/>
          </a:p>
          <a:p>
            <a:pPr indent="-342900" lvl="0" marL="457200" rtl="0" algn="l">
              <a:lnSpc>
                <a:spcPct val="115000"/>
              </a:lnSpc>
              <a:spcBef>
                <a:spcPts val="0"/>
              </a:spcBef>
              <a:spcAft>
                <a:spcPts val="0"/>
              </a:spcAft>
              <a:buSzPts val="1800"/>
              <a:buChar char="-"/>
            </a:pPr>
            <a:r>
              <a:rPr lang="en"/>
              <a:t>Hot Glue Gun (Really Helps!)</a:t>
            </a:r>
            <a:endParaRPr/>
          </a:p>
          <a:p>
            <a:pPr indent="-342900" lvl="0" marL="457200" rtl="0" algn="l">
              <a:lnSpc>
                <a:spcPct val="115000"/>
              </a:lnSpc>
              <a:spcBef>
                <a:spcPts val="0"/>
              </a:spcBef>
              <a:spcAft>
                <a:spcPts val="0"/>
              </a:spcAft>
              <a:buSzPts val="1800"/>
              <a:buChar char="-"/>
            </a:pPr>
            <a:r>
              <a:rPr lang="en"/>
              <a:t>A Cereal Box</a:t>
            </a:r>
            <a:endParaRPr/>
          </a:p>
          <a:p>
            <a:pPr indent="-342900" lvl="0" marL="457200" rtl="0" algn="l">
              <a:lnSpc>
                <a:spcPct val="115000"/>
              </a:lnSpc>
              <a:spcBef>
                <a:spcPts val="0"/>
              </a:spcBef>
              <a:spcAft>
                <a:spcPts val="0"/>
              </a:spcAft>
              <a:buSzPts val="1800"/>
              <a:buChar char="-"/>
            </a:pPr>
            <a:r>
              <a:rPr lang="en"/>
              <a:t>A Straw</a:t>
            </a:r>
            <a:endParaRPr/>
          </a:p>
          <a:p>
            <a:pPr indent="-342900" lvl="0" marL="457200" rtl="0" algn="l">
              <a:lnSpc>
                <a:spcPct val="115000"/>
              </a:lnSpc>
              <a:spcBef>
                <a:spcPts val="0"/>
              </a:spcBef>
              <a:spcAft>
                <a:spcPts val="0"/>
              </a:spcAft>
              <a:buSzPts val="1800"/>
              <a:buChar char="-"/>
            </a:pPr>
            <a:r>
              <a:rPr lang="en"/>
              <a:t>Fabric</a:t>
            </a:r>
            <a:endParaRPr/>
          </a:p>
          <a:p>
            <a:pPr indent="-342900" lvl="0" marL="457200" rtl="0" algn="l">
              <a:lnSpc>
                <a:spcPct val="115000"/>
              </a:lnSpc>
              <a:spcBef>
                <a:spcPts val="0"/>
              </a:spcBef>
              <a:spcAft>
                <a:spcPts val="0"/>
              </a:spcAft>
              <a:buSzPts val="1800"/>
              <a:buChar char="-"/>
            </a:pPr>
            <a:r>
              <a:rPr lang="en"/>
              <a:t>Paper</a:t>
            </a:r>
            <a:endParaRPr/>
          </a:p>
          <a:p>
            <a:pPr indent="-342900" lvl="0" marL="457200" rtl="0" algn="l">
              <a:lnSpc>
                <a:spcPct val="115000"/>
              </a:lnSpc>
              <a:spcBef>
                <a:spcPts val="0"/>
              </a:spcBef>
              <a:spcAft>
                <a:spcPts val="0"/>
              </a:spcAft>
              <a:buSzPts val="1800"/>
              <a:buChar char="-"/>
            </a:pPr>
            <a:r>
              <a:rPr lang="en"/>
              <a:t>Coffee or Tea</a:t>
            </a:r>
            <a:endParaRPr/>
          </a:p>
          <a:p>
            <a:pPr indent="0" lvl="0" marL="457200" rtl="0" algn="l">
              <a:lnSpc>
                <a:spcPct val="115000"/>
              </a:lnSpc>
              <a:spcBef>
                <a:spcPts val="1600"/>
              </a:spcBef>
              <a:spcAft>
                <a:spcPts val="1600"/>
              </a:spcAft>
              <a:buSzPts val="1800"/>
              <a:buNone/>
            </a:pPr>
            <a:r>
              <a:t/>
            </a:r>
            <a:endParaRPr/>
          </a:p>
        </p:txBody>
      </p:sp>
      <p:pic>
        <p:nvPicPr>
          <p:cNvPr id="77" name="Google Shape;77;p4"/>
          <p:cNvPicPr preferRelativeResize="0"/>
          <p:nvPr/>
        </p:nvPicPr>
        <p:blipFill rotWithShape="1">
          <a:blip r:embed="rId3">
            <a:alphaModFix/>
          </a:blip>
          <a:srcRect b="0" l="0" r="0" t="0"/>
          <a:stretch/>
        </p:blipFill>
        <p:spPr>
          <a:xfrm rot="-934582">
            <a:off x="4390397" y="239444"/>
            <a:ext cx="1887155" cy="758413"/>
          </a:xfrm>
          <a:prstGeom prst="rect">
            <a:avLst/>
          </a:prstGeom>
          <a:noFill/>
          <a:ln>
            <a:noFill/>
          </a:ln>
        </p:spPr>
      </p:pic>
      <p:pic>
        <p:nvPicPr>
          <p:cNvPr id="78" name="Google Shape;78;p4"/>
          <p:cNvPicPr preferRelativeResize="0"/>
          <p:nvPr/>
        </p:nvPicPr>
        <p:blipFill rotWithShape="1">
          <a:blip r:embed="rId4">
            <a:alphaModFix/>
          </a:blip>
          <a:srcRect b="0" l="0" r="0" t="0"/>
          <a:stretch/>
        </p:blipFill>
        <p:spPr>
          <a:xfrm rot="-403493">
            <a:off x="5791066" y="987989"/>
            <a:ext cx="1450568" cy="1652124"/>
          </a:xfrm>
          <a:prstGeom prst="rect">
            <a:avLst/>
          </a:prstGeom>
          <a:noFill/>
          <a:ln>
            <a:noFill/>
          </a:ln>
        </p:spPr>
      </p:pic>
      <p:pic>
        <p:nvPicPr>
          <p:cNvPr id="79" name="Google Shape;79;p4"/>
          <p:cNvPicPr preferRelativeResize="0"/>
          <p:nvPr/>
        </p:nvPicPr>
        <p:blipFill rotWithShape="1">
          <a:blip r:embed="rId5">
            <a:alphaModFix/>
          </a:blip>
          <a:srcRect b="0" l="0" r="0" t="0"/>
          <a:stretch/>
        </p:blipFill>
        <p:spPr>
          <a:xfrm>
            <a:off x="7427200" y="135950"/>
            <a:ext cx="1067000" cy="1607202"/>
          </a:xfrm>
          <a:prstGeom prst="rect">
            <a:avLst/>
          </a:prstGeom>
          <a:noFill/>
          <a:ln>
            <a:noFill/>
          </a:ln>
        </p:spPr>
      </p:pic>
      <p:pic>
        <p:nvPicPr>
          <p:cNvPr id="80" name="Google Shape;80;p4"/>
          <p:cNvPicPr preferRelativeResize="0"/>
          <p:nvPr/>
        </p:nvPicPr>
        <p:blipFill rotWithShape="1">
          <a:blip r:embed="rId6">
            <a:alphaModFix/>
          </a:blip>
          <a:srcRect b="0" l="0" r="0" t="0"/>
          <a:stretch/>
        </p:blipFill>
        <p:spPr>
          <a:xfrm rot="1499157">
            <a:off x="4241162" y="2062224"/>
            <a:ext cx="2105573" cy="2067750"/>
          </a:xfrm>
          <a:prstGeom prst="rect">
            <a:avLst/>
          </a:prstGeom>
          <a:noFill/>
          <a:ln>
            <a:noFill/>
          </a:ln>
        </p:spPr>
      </p:pic>
      <p:pic>
        <p:nvPicPr>
          <p:cNvPr id="81" name="Google Shape;81;p4"/>
          <p:cNvPicPr preferRelativeResize="0"/>
          <p:nvPr/>
        </p:nvPicPr>
        <p:blipFill rotWithShape="1">
          <a:blip r:embed="rId7">
            <a:alphaModFix/>
          </a:blip>
          <a:srcRect b="0" l="0" r="0" t="0"/>
          <a:stretch/>
        </p:blipFill>
        <p:spPr>
          <a:xfrm rot="1298539">
            <a:off x="6856590" y="2217059"/>
            <a:ext cx="1778195" cy="24872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5"/>
          <p:cNvSpPr txBox="1"/>
          <p:nvPr>
            <p:ph type="title"/>
          </p:nvPr>
        </p:nvSpPr>
        <p:spPr>
          <a:xfrm>
            <a:off x="311700" y="937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Start with a plan!</a:t>
            </a:r>
            <a:endParaRPr/>
          </a:p>
        </p:txBody>
      </p:sp>
      <p:sp>
        <p:nvSpPr>
          <p:cNvPr id="87" name="Google Shape;87;p5"/>
          <p:cNvSpPr txBox="1"/>
          <p:nvPr>
            <p:ph idx="1" type="body"/>
          </p:nvPr>
        </p:nvSpPr>
        <p:spPr>
          <a:xfrm>
            <a:off x="311700" y="666450"/>
            <a:ext cx="8520600" cy="78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Your book needs to have a theme. The two you’ll see below give a good example of a theme. The theme will inform your decisions on color and features.</a:t>
            </a:r>
            <a:endParaRPr/>
          </a:p>
        </p:txBody>
      </p:sp>
      <p:pic>
        <p:nvPicPr>
          <p:cNvPr id="88" name="Google Shape;88;p5"/>
          <p:cNvPicPr preferRelativeResize="0"/>
          <p:nvPr/>
        </p:nvPicPr>
        <p:blipFill rotWithShape="1">
          <a:blip r:embed="rId3">
            <a:alphaModFix/>
          </a:blip>
          <a:srcRect b="0" l="0" r="0" t="0"/>
          <a:stretch/>
        </p:blipFill>
        <p:spPr>
          <a:xfrm>
            <a:off x="1518950" y="1450350"/>
            <a:ext cx="2157300" cy="2876401"/>
          </a:xfrm>
          <a:prstGeom prst="rect">
            <a:avLst/>
          </a:prstGeom>
          <a:noFill/>
          <a:ln>
            <a:noFill/>
          </a:ln>
        </p:spPr>
      </p:pic>
      <p:sp>
        <p:nvSpPr>
          <p:cNvPr id="89" name="Google Shape;89;p5"/>
          <p:cNvSpPr txBox="1"/>
          <p:nvPr/>
        </p:nvSpPr>
        <p:spPr>
          <a:xfrm>
            <a:off x="1402250" y="4419025"/>
            <a:ext cx="2390700" cy="43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Smoky Mountains</a:t>
            </a:r>
            <a:endParaRPr b="1" i="0" sz="1800" u="none" cap="none" strike="noStrike">
              <a:solidFill>
                <a:srgbClr val="FFFFFF"/>
              </a:solidFill>
              <a:latin typeface="Arial"/>
              <a:ea typeface="Arial"/>
              <a:cs typeface="Arial"/>
              <a:sym typeface="Arial"/>
            </a:endParaRPr>
          </a:p>
        </p:txBody>
      </p:sp>
      <p:pic>
        <p:nvPicPr>
          <p:cNvPr id="90" name="Google Shape;90;p5"/>
          <p:cNvPicPr preferRelativeResize="0"/>
          <p:nvPr/>
        </p:nvPicPr>
        <p:blipFill rotWithShape="1">
          <a:blip r:embed="rId4">
            <a:alphaModFix/>
          </a:blip>
          <a:srcRect b="42817" l="6837" r="5048" t="0"/>
          <a:stretch/>
        </p:blipFill>
        <p:spPr>
          <a:xfrm rot="5400000">
            <a:off x="4893173" y="1961999"/>
            <a:ext cx="2915552" cy="1892253"/>
          </a:xfrm>
          <a:prstGeom prst="rect">
            <a:avLst/>
          </a:prstGeom>
          <a:noFill/>
          <a:ln>
            <a:noFill/>
          </a:ln>
        </p:spPr>
      </p:pic>
      <p:sp>
        <p:nvSpPr>
          <p:cNvPr id="91" name="Google Shape;91;p5"/>
          <p:cNvSpPr txBox="1"/>
          <p:nvPr/>
        </p:nvSpPr>
        <p:spPr>
          <a:xfrm>
            <a:off x="5438800" y="4396375"/>
            <a:ext cx="1824300" cy="47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Scotland</a:t>
            </a:r>
            <a:endParaRPr b="1" i="0" sz="18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Inspiration and Research Photos</a:t>
            </a:r>
            <a:endParaRPr/>
          </a:p>
        </p:txBody>
      </p:sp>
      <p:sp>
        <p:nvSpPr>
          <p:cNvPr id="97" name="Google Shape;97;p6"/>
          <p:cNvSpPr txBox="1"/>
          <p:nvPr>
            <p:ph idx="1" type="body"/>
          </p:nvPr>
        </p:nvSpPr>
        <p:spPr>
          <a:xfrm>
            <a:off x="311700" y="1152475"/>
            <a:ext cx="8520600" cy="107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On the next slide, you’ll be giving a visual representation of your theme. You’ll need to upload 3-5 pictures. Below are some pictures that inspired the Scotland book. </a:t>
            </a:r>
            <a:endParaRPr/>
          </a:p>
        </p:txBody>
      </p:sp>
      <p:pic>
        <p:nvPicPr>
          <p:cNvPr id="98" name="Google Shape;98;p6"/>
          <p:cNvPicPr preferRelativeResize="0"/>
          <p:nvPr/>
        </p:nvPicPr>
        <p:blipFill rotWithShape="1">
          <a:blip r:embed="rId3">
            <a:alphaModFix/>
          </a:blip>
          <a:srcRect b="0" l="0" r="0" t="0"/>
          <a:stretch/>
        </p:blipFill>
        <p:spPr>
          <a:xfrm>
            <a:off x="118400" y="2571750"/>
            <a:ext cx="2889374" cy="1926250"/>
          </a:xfrm>
          <a:prstGeom prst="rect">
            <a:avLst/>
          </a:prstGeom>
          <a:noFill/>
          <a:ln>
            <a:noFill/>
          </a:ln>
        </p:spPr>
      </p:pic>
      <p:pic>
        <p:nvPicPr>
          <p:cNvPr id="99" name="Google Shape;99;p6"/>
          <p:cNvPicPr preferRelativeResize="0"/>
          <p:nvPr/>
        </p:nvPicPr>
        <p:blipFill rotWithShape="1">
          <a:blip r:embed="rId4">
            <a:alphaModFix/>
          </a:blip>
          <a:srcRect b="0" l="0" r="0" t="0"/>
          <a:stretch/>
        </p:blipFill>
        <p:spPr>
          <a:xfrm>
            <a:off x="3137499" y="2282600"/>
            <a:ext cx="3219450" cy="2409825"/>
          </a:xfrm>
          <a:prstGeom prst="rect">
            <a:avLst/>
          </a:prstGeom>
          <a:noFill/>
          <a:ln>
            <a:noFill/>
          </a:ln>
        </p:spPr>
      </p:pic>
      <p:pic>
        <p:nvPicPr>
          <p:cNvPr id="100" name="Google Shape;100;p6"/>
          <p:cNvPicPr preferRelativeResize="0"/>
          <p:nvPr/>
        </p:nvPicPr>
        <p:blipFill rotWithShape="1">
          <a:blip r:embed="rId5">
            <a:alphaModFix/>
          </a:blip>
          <a:srcRect b="0" l="0" r="0" t="0"/>
          <a:stretch/>
        </p:blipFill>
        <p:spPr>
          <a:xfrm>
            <a:off x="6418708" y="2791006"/>
            <a:ext cx="2627805" cy="14877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7"/>
          <p:cNvSpPr txBox="1"/>
          <p:nvPr>
            <p:ph type="title"/>
          </p:nvPr>
        </p:nvSpPr>
        <p:spPr>
          <a:xfrm>
            <a:off x="311700" y="2070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Your theme: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Next, draw a rendering!</a:t>
            </a:r>
            <a:endParaRPr/>
          </a:p>
        </p:txBody>
      </p:sp>
      <p:sp>
        <p:nvSpPr>
          <p:cNvPr id="111" name="Google Shape;111;p8"/>
          <p:cNvSpPr txBox="1"/>
          <p:nvPr>
            <p:ph idx="1" type="body"/>
          </p:nvPr>
        </p:nvSpPr>
        <p:spPr>
          <a:xfrm>
            <a:off x="311700" y="1152475"/>
            <a:ext cx="36882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Before moving on to making our cereal box book. It’s important that you have a plan in mind. This rendering should be your most ideal picture of what the book will look like.</a:t>
            </a:r>
            <a:endParaRPr/>
          </a:p>
          <a:p>
            <a:pPr indent="0" lvl="0" marL="0" rtl="0" algn="l">
              <a:lnSpc>
                <a:spcPct val="115000"/>
              </a:lnSpc>
              <a:spcBef>
                <a:spcPts val="1600"/>
              </a:spcBef>
              <a:spcAft>
                <a:spcPts val="1600"/>
              </a:spcAft>
              <a:buSzPts val="1800"/>
              <a:buNone/>
            </a:pPr>
            <a:r>
              <a:rPr lang="en"/>
              <a:t>Here is the rendering for the Smoky Mountains book.</a:t>
            </a:r>
            <a:endParaRPr/>
          </a:p>
        </p:txBody>
      </p:sp>
      <p:pic>
        <p:nvPicPr>
          <p:cNvPr id="112" name="Google Shape;112;p8"/>
          <p:cNvPicPr preferRelativeResize="0"/>
          <p:nvPr/>
        </p:nvPicPr>
        <p:blipFill rotWithShape="1">
          <a:blip r:embed="rId3">
            <a:alphaModFix/>
          </a:blip>
          <a:srcRect b="5242" l="3842" r="1949" t="2130"/>
          <a:stretch/>
        </p:blipFill>
        <p:spPr>
          <a:xfrm>
            <a:off x="4969550" y="101425"/>
            <a:ext cx="3768657" cy="49406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9"/>
          <p:cNvSpPr txBox="1"/>
          <p:nvPr>
            <p:ph type="title"/>
          </p:nvPr>
        </p:nvSpPr>
        <p:spPr>
          <a:xfrm>
            <a:off x="141725" y="1051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Now upload your rendering on this slide.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